
<file path=[Content_Types].xml><?xml version="1.0" encoding="utf-8"?>
<Types xmlns="http://schemas.openxmlformats.org/package/2006/content-types">
  <Default Extension="docx" ContentType="application/vnd.openxmlformats-officedocument.wordprocessingml.documen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4" r:id="rId6"/>
    <p:sldId id="260" r:id="rId7"/>
    <p:sldId id="265" r:id="rId8"/>
    <p:sldId id="261" r:id="rId9"/>
    <p:sldId id="266" r:id="rId10"/>
    <p:sldId id="262" r:id="rId11"/>
    <p:sldId id="267" r:id="rId12"/>
    <p:sldId id="263" r:id="rId13"/>
    <p:sldId id="268" r:id="rId14"/>
    <p:sldId id="281"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053"/>
    <p:restoredTop sz="95714"/>
  </p:normalViewPr>
  <p:slideViewPr>
    <p:cSldViewPr snapToGrid="0" snapToObjects="1">
      <p:cViewPr varScale="1">
        <p:scale>
          <a:sx n="70" d="100"/>
          <a:sy n="70" d="100"/>
        </p:scale>
        <p:origin x="69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61610-1BB0-AA42-AAEE-3304DF413FF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AEB98FF-639B-754C-A144-5404518091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817DF-1673-DA4B-9A4E-71C19ED1268D}"/>
              </a:ext>
            </a:extLst>
          </p:cNvPr>
          <p:cNvSpPr>
            <a:spLocks noGrp="1"/>
          </p:cNvSpPr>
          <p:nvPr>
            <p:ph type="dt" sz="half" idx="10"/>
          </p:nvPr>
        </p:nvSpPr>
        <p:spPr/>
        <p:txBody>
          <a:bodyPr/>
          <a:lstStyle/>
          <a:p>
            <a:fld id="{D95764D5-4CE2-484B-869C-A7D414481DA9}" type="datetimeFigureOut">
              <a:rPr lang="en-US" smtClean="0"/>
              <a:t>2/13/21</a:t>
            </a:fld>
            <a:endParaRPr lang="en-US"/>
          </a:p>
        </p:txBody>
      </p:sp>
      <p:sp>
        <p:nvSpPr>
          <p:cNvPr id="5" name="Footer Placeholder 4">
            <a:extLst>
              <a:ext uri="{FF2B5EF4-FFF2-40B4-BE49-F238E27FC236}">
                <a16:creationId xmlns:a16="http://schemas.microsoft.com/office/drawing/2014/main" id="{EA1C8193-0858-4B47-815A-430914531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672750-E727-A943-919E-D34B4D0A113C}"/>
              </a:ext>
            </a:extLst>
          </p:cNvPr>
          <p:cNvSpPr>
            <a:spLocks noGrp="1"/>
          </p:cNvSpPr>
          <p:nvPr>
            <p:ph type="sldNum" sz="quarter" idx="12"/>
          </p:nvPr>
        </p:nvSpPr>
        <p:spPr/>
        <p:txBody>
          <a:bodyPr/>
          <a:lstStyle/>
          <a:p>
            <a:fld id="{A43AEC81-75C3-AA4F-B55A-AC5E66EC1772}" type="slidenum">
              <a:rPr lang="en-US" smtClean="0"/>
              <a:t>‹#›</a:t>
            </a:fld>
            <a:endParaRPr lang="en-US"/>
          </a:p>
        </p:txBody>
      </p:sp>
    </p:spTree>
    <p:extLst>
      <p:ext uri="{BB962C8B-B14F-4D97-AF65-F5344CB8AC3E}">
        <p14:creationId xmlns:p14="http://schemas.microsoft.com/office/powerpoint/2010/main" val="2150950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196FD-1E73-1C4A-B6B0-AE0A40AD28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C3BB89-4CE8-4143-980F-AB93B59129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B6FF7B-569E-5041-BF30-351A5A02BDB2}"/>
              </a:ext>
            </a:extLst>
          </p:cNvPr>
          <p:cNvSpPr>
            <a:spLocks noGrp="1"/>
          </p:cNvSpPr>
          <p:nvPr>
            <p:ph type="dt" sz="half" idx="10"/>
          </p:nvPr>
        </p:nvSpPr>
        <p:spPr/>
        <p:txBody>
          <a:bodyPr/>
          <a:lstStyle/>
          <a:p>
            <a:fld id="{D95764D5-4CE2-484B-869C-A7D414481DA9}" type="datetimeFigureOut">
              <a:rPr lang="en-US" smtClean="0"/>
              <a:t>2/13/21</a:t>
            </a:fld>
            <a:endParaRPr lang="en-US"/>
          </a:p>
        </p:txBody>
      </p:sp>
      <p:sp>
        <p:nvSpPr>
          <p:cNvPr id="5" name="Footer Placeholder 4">
            <a:extLst>
              <a:ext uri="{FF2B5EF4-FFF2-40B4-BE49-F238E27FC236}">
                <a16:creationId xmlns:a16="http://schemas.microsoft.com/office/drawing/2014/main" id="{6C351172-6682-A843-8CB7-8DA8D441F3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3DF0CE-07B3-4145-AF56-78998099B67F}"/>
              </a:ext>
            </a:extLst>
          </p:cNvPr>
          <p:cNvSpPr>
            <a:spLocks noGrp="1"/>
          </p:cNvSpPr>
          <p:nvPr>
            <p:ph type="sldNum" sz="quarter" idx="12"/>
          </p:nvPr>
        </p:nvSpPr>
        <p:spPr/>
        <p:txBody>
          <a:bodyPr/>
          <a:lstStyle/>
          <a:p>
            <a:fld id="{A43AEC81-75C3-AA4F-B55A-AC5E66EC1772}" type="slidenum">
              <a:rPr lang="en-US" smtClean="0"/>
              <a:t>‹#›</a:t>
            </a:fld>
            <a:endParaRPr lang="en-US"/>
          </a:p>
        </p:txBody>
      </p:sp>
    </p:spTree>
    <p:extLst>
      <p:ext uri="{BB962C8B-B14F-4D97-AF65-F5344CB8AC3E}">
        <p14:creationId xmlns:p14="http://schemas.microsoft.com/office/powerpoint/2010/main" val="4248127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809B6-9C8D-B54C-ACF4-50671D521AE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02A47FB-B37E-9B4A-8B8F-062D0C6DA6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2CDF6C-354D-244F-B71B-0C8DF7A45B41}"/>
              </a:ext>
            </a:extLst>
          </p:cNvPr>
          <p:cNvSpPr>
            <a:spLocks noGrp="1"/>
          </p:cNvSpPr>
          <p:nvPr>
            <p:ph type="dt" sz="half" idx="10"/>
          </p:nvPr>
        </p:nvSpPr>
        <p:spPr/>
        <p:txBody>
          <a:bodyPr/>
          <a:lstStyle/>
          <a:p>
            <a:fld id="{D95764D5-4CE2-484B-869C-A7D414481DA9}" type="datetimeFigureOut">
              <a:rPr lang="en-US" smtClean="0"/>
              <a:t>2/13/21</a:t>
            </a:fld>
            <a:endParaRPr lang="en-US"/>
          </a:p>
        </p:txBody>
      </p:sp>
      <p:sp>
        <p:nvSpPr>
          <p:cNvPr id="5" name="Footer Placeholder 4">
            <a:extLst>
              <a:ext uri="{FF2B5EF4-FFF2-40B4-BE49-F238E27FC236}">
                <a16:creationId xmlns:a16="http://schemas.microsoft.com/office/drawing/2014/main" id="{067DAC4D-ACFA-8D48-AA6B-553FB8F373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25F24-E2E2-8C49-B96F-35F69FD3D6D2}"/>
              </a:ext>
            </a:extLst>
          </p:cNvPr>
          <p:cNvSpPr>
            <a:spLocks noGrp="1"/>
          </p:cNvSpPr>
          <p:nvPr>
            <p:ph type="sldNum" sz="quarter" idx="12"/>
          </p:nvPr>
        </p:nvSpPr>
        <p:spPr/>
        <p:txBody>
          <a:bodyPr/>
          <a:lstStyle/>
          <a:p>
            <a:fld id="{A43AEC81-75C3-AA4F-B55A-AC5E66EC1772}" type="slidenum">
              <a:rPr lang="en-US" smtClean="0"/>
              <a:t>‹#›</a:t>
            </a:fld>
            <a:endParaRPr lang="en-US"/>
          </a:p>
        </p:txBody>
      </p:sp>
    </p:spTree>
    <p:extLst>
      <p:ext uri="{BB962C8B-B14F-4D97-AF65-F5344CB8AC3E}">
        <p14:creationId xmlns:p14="http://schemas.microsoft.com/office/powerpoint/2010/main" val="2400975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41C33-6B0B-3E45-98A8-DFA3D5264A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172951-16DB-224D-A8A3-046ADA6AF14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CC289E-6B02-A44D-9B57-D55CF82F16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DB4C581-5F4F-1144-9B76-4F01A6E505F7}"/>
              </a:ext>
            </a:extLst>
          </p:cNvPr>
          <p:cNvSpPr>
            <a:spLocks noGrp="1"/>
          </p:cNvSpPr>
          <p:nvPr>
            <p:ph type="dt" sz="half" idx="10"/>
          </p:nvPr>
        </p:nvSpPr>
        <p:spPr/>
        <p:txBody>
          <a:bodyPr/>
          <a:lstStyle/>
          <a:p>
            <a:fld id="{D95764D5-4CE2-484B-869C-A7D414481DA9}" type="datetimeFigureOut">
              <a:rPr lang="en-US" smtClean="0"/>
              <a:t>2/13/21</a:t>
            </a:fld>
            <a:endParaRPr lang="en-US"/>
          </a:p>
        </p:txBody>
      </p:sp>
      <p:sp>
        <p:nvSpPr>
          <p:cNvPr id="6" name="Footer Placeholder 5">
            <a:extLst>
              <a:ext uri="{FF2B5EF4-FFF2-40B4-BE49-F238E27FC236}">
                <a16:creationId xmlns:a16="http://schemas.microsoft.com/office/drawing/2014/main" id="{68CBE226-B455-FB45-8DE8-F0C94CF2FC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C251CC-F7D0-E84D-A5AF-33AFA256390C}"/>
              </a:ext>
            </a:extLst>
          </p:cNvPr>
          <p:cNvSpPr>
            <a:spLocks noGrp="1"/>
          </p:cNvSpPr>
          <p:nvPr>
            <p:ph type="sldNum" sz="quarter" idx="12"/>
          </p:nvPr>
        </p:nvSpPr>
        <p:spPr/>
        <p:txBody>
          <a:bodyPr/>
          <a:lstStyle/>
          <a:p>
            <a:fld id="{A43AEC81-75C3-AA4F-B55A-AC5E66EC1772}" type="slidenum">
              <a:rPr lang="en-US" smtClean="0"/>
              <a:t>‹#›</a:t>
            </a:fld>
            <a:endParaRPr lang="en-US"/>
          </a:p>
        </p:txBody>
      </p:sp>
    </p:spTree>
    <p:extLst>
      <p:ext uri="{BB962C8B-B14F-4D97-AF65-F5344CB8AC3E}">
        <p14:creationId xmlns:p14="http://schemas.microsoft.com/office/powerpoint/2010/main" val="1484321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FD17F-E904-8241-8781-12511ECD7AD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A2F20DD-2E06-B042-B608-826D5EBC9E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87D82B-0F65-8A4B-B59F-DFF658BA835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9F6E84-1410-FE4E-A29C-782B00D557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B00CD0-040B-D04C-A484-5336994DCE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42507E-9AA4-4342-A5E0-8260F5E220DA}"/>
              </a:ext>
            </a:extLst>
          </p:cNvPr>
          <p:cNvSpPr>
            <a:spLocks noGrp="1"/>
          </p:cNvSpPr>
          <p:nvPr>
            <p:ph type="dt" sz="half" idx="10"/>
          </p:nvPr>
        </p:nvSpPr>
        <p:spPr/>
        <p:txBody>
          <a:bodyPr/>
          <a:lstStyle/>
          <a:p>
            <a:fld id="{D95764D5-4CE2-484B-869C-A7D414481DA9}" type="datetimeFigureOut">
              <a:rPr lang="en-US" smtClean="0"/>
              <a:t>2/13/21</a:t>
            </a:fld>
            <a:endParaRPr lang="en-US"/>
          </a:p>
        </p:txBody>
      </p:sp>
      <p:sp>
        <p:nvSpPr>
          <p:cNvPr id="8" name="Footer Placeholder 7">
            <a:extLst>
              <a:ext uri="{FF2B5EF4-FFF2-40B4-BE49-F238E27FC236}">
                <a16:creationId xmlns:a16="http://schemas.microsoft.com/office/drawing/2014/main" id="{1FC29F89-59D3-F947-89A9-B5A8F603ECA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E1A769-C97A-D748-B127-B1FEEEE9D368}"/>
              </a:ext>
            </a:extLst>
          </p:cNvPr>
          <p:cNvSpPr>
            <a:spLocks noGrp="1"/>
          </p:cNvSpPr>
          <p:nvPr>
            <p:ph type="sldNum" sz="quarter" idx="12"/>
          </p:nvPr>
        </p:nvSpPr>
        <p:spPr/>
        <p:txBody>
          <a:bodyPr/>
          <a:lstStyle/>
          <a:p>
            <a:fld id="{A43AEC81-75C3-AA4F-B55A-AC5E66EC1772}" type="slidenum">
              <a:rPr lang="en-US" smtClean="0"/>
              <a:t>‹#›</a:t>
            </a:fld>
            <a:endParaRPr lang="en-US"/>
          </a:p>
        </p:txBody>
      </p:sp>
    </p:spTree>
    <p:extLst>
      <p:ext uri="{BB962C8B-B14F-4D97-AF65-F5344CB8AC3E}">
        <p14:creationId xmlns:p14="http://schemas.microsoft.com/office/powerpoint/2010/main" val="2351656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38F4C-E1C5-A640-AAEF-4BD2AA2FB4A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A7142AC-A73C-A245-B4BF-B60AE0CC1BBC}"/>
              </a:ext>
            </a:extLst>
          </p:cNvPr>
          <p:cNvSpPr>
            <a:spLocks noGrp="1"/>
          </p:cNvSpPr>
          <p:nvPr>
            <p:ph type="dt" sz="half" idx="10"/>
          </p:nvPr>
        </p:nvSpPr>
        <p:spPr/>
        <p:txBody>
          <a:bodyPr/>
          <a:lstStyle/>
          <a:p>
            <a:fld id="{D95764D5-4CE2-484B-869C-A7D414481DA9}" type="datetimeFigureOut">
              <a:rPr lang="en-US" smtClean="0"/>
              <a:t>2/13/21</a:t>
            </a:fld>
            <a:endParaRPr lang="en-US"/>
          </a:p>
        </p:txBody>
      </p:sp>
      <p:sp>
        <p:nvSpPr>
          <p:cNvPr id="4" name="Footer Placeholder 3">
            <a:extLst>
              <a:ext uri="{FF2B5EF4-FFF2-40B4-BE49-F238E27FC236}">
                <a16:creationId xmlns:a16="http://schemas.microsoft.com/office/drawing/2014/main" id="{19810EF4-CB21-F049-AC17-05019C58F61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F30CE7D-8138-CF4C-A33D-B81075D26AC0}"/>
              </a:ext>
            </a:extLst>
          </p:cNvPr>
          <p:cNvSpPr>
            <a:spLocks noGrp="1"/>
          </p:cNvSpPr>
          <p:nvPr>
            <p:ph type="sldNum" sz="quarter" idx="12"/>
          </p:nvPr>
        </p:nvSpPr>
        <p:spPr/>
        <p:txBody>
          <a:bodyPr/>
          <a:lstStyle/>
          <a:p>
            <a:fld id="{A43AEC81-75C3-AA4F-B55A-AC5E66EC1772}" type="slidenum">
              <a:rPr lang="en-US" smtClean="0"/>
              <a:t>‹#›</a:t>
            </a:fld>
            <a:endParaRPr lang="en-US"/>
          </a:p>
        </p:txBody>
      </p:sp>
    </p:spTree>
    <p:extLst>
      <p:ext uri="{BB962C8B-B14F-4D97-AF65-F5344CB8AC3E}">
        <p14:creationId xmlns:p14="http://schemas.microsoft.com/office/powerpoint/2010/main" val="3894617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C42DA8-86AA-C14F-81F3-CC56D4B37E4A}"/>
              </a:ext>
            </a:extLst>
          </p:cNvPr>
          <p:cNvSpPr>
            <a:spLocks noGrp="1"/>
          </p:cNvSpPr>
          <p:nvPr>
            <p:ph type="dt" sz="half" idx="10"/>
          </p:nvPr>
        </p:nvSpPr>
        <p:spPr/>
        <p:txBody>
          <a:bodyPr/>
          <a:lstStyle/>
          <a:p>
            <a:fld id="{D95764D5-4CE2-484B-869C-A7D414481DA9}" type="datetimeFigureOut">
              <a:rPr lang="en-US" smtClean="0"/>
              <a:t>2/13/21</a:t>
            </a:fld>
            <a:endParaRPr lang="en-US"/>
          </a:p>
        </p:txBody>
      </p:sp>
      <p:sp>
        <p:nvSpPr>
          <p:cNvPr id="3" name="Footer Placeholder 2">
            <a:extLst>
              <a:ext uri="{FF2B5EF4-FFF2-40B4-BE49-F238E27FC236}">
                <a16:creationId xmlns:a16="http://schemas.microsoft.com/office/drawing/2014/main" id="{9613FA67-B3A8-E947-AE09-7413BCA46CA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4E803E3-0489-104F-8DAD-18264B4C24A8}"/>
              </a:ext>
            </a:extLst>
          </p:cNvPr>
          <p:cNvSpPr>
            <a:spLocks noGrp="1"/>
          </p:cNvSpPr>
          <p:nvPr>
            <p:ph type="sldNum" sz="quarter" idx="12"/>
          </p:nvPr>
        </p:nvSpPr>
        <p:spPr/>
        <p:txBody>
          <a:bodyPr/>
          <a:lstStyle/>
          <a:p>
            <a:fld id="{A43AEC81-75C3-AA4F-B55A-AC5E66EC1772}" type="slidenum">
              <a:rPr lang="en-US" smtClean="0"/>
              <a:t>‹#›</a:t>
            </a:fld>
            <a:endParaRPr lang="en-US"/>
          </a:p>
        </p:txBody>
      </p:sp>
    </p:spTree>
    <p:extLst>
      <p:ext uri="{BB962C8B-B14F-4D97-AF65-F5344CB8AC3E}">
        <p14:creationId xmlns:p14="http://schemas.microsoft.com/office/powerpoint/2010/main" val="2766848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9B885-281F-A14E-A727-D2BB2BDF39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CF7C95C-E15A-964F-9951-D8356DF921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297770-C9B8-B344-879F-DE87660079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47CBF9-59F3-5243-88AB-BAF1391203FC}"/>
              </a:ext>
            </a:extLst>
          </p:cNvPr>
          <p:cNvSpPr>
            <a:spLocks noGrp="1"/>
          </p:cNvSpPr>
          <p:nvPr>
            <p:ph type="dt" sz="half" idx="10"/>
          </p:nvPr>
        </p:nvSpPr>
        <p:spPr/>
        <p:txBody>
          <a:bodyPr/>
          <a:lstStyle/>
          <a:p>
            <a:fld id="{D95764D5-4CE2-484B-869C-A7D414481DA9}" type="datetimeFigureOut">
              <a:rPr lang="en-US" smtClean="0"/>
              <a:t>2/13/21</a:t>
            </a:fld>
            <a:endParaRPr lang="en-US"/>
          </a:p>
        </p:txBody>
      </p:sp>
      <p:sp>
        <p:nvSpPr>
          <p:cNvPr id="6" name="Footer Placeholder 5">
            <a:extLst>
              <a:ext uri="{FF2B5EF4-FFF2-40B4-BE49-F238E27FC236}">
                <a16:creationId xmlns:a16="http://schemas.microsoft.com/office/drawing/2014/main" id="{F8F17197-66B8-204A-ABC0-5D0734DC62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983662-E510-9145-B737-C86E2D3BD762}"/>
              </a:ext>
            </a:extLst>
          </p:cNvPr>
          <p:cNvSpPr>
            <a:spLocks noGrp="1"/>
          </p:cNvSpPr>
          <p:nvPr>
            <p:ph type="sldNum" sz="quarter" idx="12"/>
          </p:nvPr>
        </p:nvSpPr>
        <p:spPr/>
        <p:txBody>
          <a:bodyPr/>
          <a:lstStyle/>
          <a:p>
            <a:fld id="{A43AEC81-75C3-AA4F-B55A-AC5E66EC1772}" type="slidenum">
              <a:rPr lang="en-US" smtClean="0"/>
              <a:t>‹#›</a:t>
            </a:fld>
            <a:endParaRPr lang="en-US"/>
          </a:p>
        </p:txBody>
      </p:sp>
    </p:spTree>
    <p:extLst>
      <p:ext uri="{BB962C8B-B14F-4D97-AF65-F5344CB8AC3E}">
        <p14:creationId xmlns:p14="http://schemas.microsoft.com/office/powerpoint/2010/main" val="3579439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58B4-25D0-AF43-83AD-09F22EF466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D61F51-EE58-6B49-AAE2-43BA940649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2B51F26-0E22-8F4C-BE16-32D6B74A05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27F28C-1CA8-0045-ABCE-78781D08C117}"/>
              </a:ext>
            </a:extLst>
          </p:cNvPr>
          <p:cNvSpPr>
            <a:spLocks noGrp="1"/>
          </p:cNvSpPr>
          <p:nvPr>
            <p:ph type="dt" sz="half" idx="10"/>
          </p:nvPr>
        </p:nvSpPr>
        <p:spPr/>
        <p:txBody>
          <a:bodyPr/>
          <a:lstStyle/>
          <a:p>
            <a:fld id="{D95764D5-4CE2-484B-869C-A7D414481DA9}" type="datetimeFigureOut">
              <a:rPr lang="en-US" smtClean="0"/>
              <a:t>2/13/21</a:t>
            </a:fld>
            <a:endParaRPr lang="en-US"/>
          </a:p>
        </p:txBody>
      </p:sp>
      <p:sp>
        <p:nvSpPr>
          <p:cNvPr id="6" name="Footer Placeholder 5">
            <a:extLst>
              <a:ext uri="{FF2B5EF4-FFF2-40B4-BE49-F238E27FC236}">
                <a16:creationId xmlns:a16="http://schemas.microsoft.com/office/drawing/2014/main" id="{CF0FEA60-68CF-5F46-8B5B-53675FD069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9BC104-E83E-1B48-B24C-BA8B888E5670}"/>
              </a:ext>
            </a:extLst>
          </p:cNvPr>
          <p:cNvSpPr>
            <a:spLocks noGrp="1"/>
          </p:cNvSpPr>
          <p:nvPr>
            <p:ph type="sldNum" sz="quarter" idx="12"/>
          </p:nvPr>
        </p:nvSpPr>
        <p:spPr/>
        <p:txBody>
          <a:bodyPr/>
          <a:lstStyle/>
          <a:p>
            <a:fld id="{A43AEC81-75C3-AA4F-B55A-AC5E66EC1772}" type="slidenum">
              <a:rPr lang="en-US" smtClean="0"/>
              <a:t>‹#›</a:t>
            </a:fld>
            <a:endParaRPr lang="en-US"/>
          </a:p>
        </p:txBody>
      </p:sp>
    </p:spTree>
    <p:extLst>
      <p:ext uri="{BB962C8B-B14F-4D97-AF65-F5344CB8AC3E}">
        <p14:creationId xmlns:p14="http://schemas.microsoft.com/office/powerpoint/2010/main" val="2792070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03885-1836-3C49-AB27-50BA13E7E3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105163-79A9-044A-9907-6192194EB1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803E82-4882-AF40-AAEB-89B539AC61B9}"/>
              </a:ext>
            </a:extLst>
          </p:cNvPr>
          <p:cNvSpPr>
            <a:spLocks noGrp="1"/>
          </p:cNvSpPr>
          <p:nvPr>
            <p:ph type="dt" sz="half" idx="10"/>
          </p:nvPr>
        </p:nvSpPr>
        <p:spPr/>
        <p:txBody>
          <a:bodyPr/>
          <a:lstStyle/>
          <a:p>
            <a:fld id="{D95764D5-4CE2-484B-869C-A7D414481DA9}" type="datetimeFigureOut">
              <a:rPr lang="en-US" smtClean="0"/>
              <a:t>2/13/21</a:t>
            </a:fld>
            <a:endParaRPr lang="en-US"/>
          </a:p>
        </p:txBody>
      </p:sp>
      <p:sp>
        <p:nvSpPr>
          <p:cNvPr id="5" name="Footer Placeholder 4">
            <a:extLst>
              <a:ext uri="{FF2B5EF4-FFF2-40B4-BE49-F238E27FC236}">
                <a16:creationId xmlns:a16="http://schemas.microsoft.com/office/drawing/2014/main" id="{3211E1F1-FE76-D642-B658-A8DFB8EE51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423E1E-9815-2C42-9471-387D4A4FC308}"/>
              </a:ext>
            </a:extLst>
          </p:cNvPr>
          <p:cNvSpPr>
            <a:spLocks noGrp="1"/>
          </p:cNvSpPr>
          <p:nvPr>
            <p:ph type="sldNum" sz="quarter" idx="12"/>
          </p:nvPr>
        </p:nvSpPr>
        <p:spPr/>
        <p:txBody>
          <a:bodyPr/>
          <a:lstStyle/>
          <a:p>
            <a:fld id="{A43AEC81-75C3-AA4F-B55A-AC5E66EC1772}" type="slidenum">
              <a:rPr lang="en-US" smtClean="0"/>
              <a:t>‹#›</a:t>
            </a:fld>
            <a:endParaRPr lang="en-US"/>
          </a:p>
        </p:txBody>
      </p:sp>
    </p:spTree>
    <p:extLst>
      <p:ext uri="{BB962C8B-B14F-4D97-AF65-F5344CB8AC3E}">
        <p14:creationId xmlns:p14="http://schemas.microsoft.com/office/powerpoint/2010/main" val="2617814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2CAE6D-C88B-CE4F-ACA8-8583BD68D21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853F12-02E0-EF45-8C7B-27499E79361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DB76F3-88E6-FB45-9280-206B4E64A4B7}"/>
              </a:ext>
            </a:extLst>
          </p:cNvPr>
          <p:cNvSpPr>
            <a:spLocks noGrp="1"/>
          </p:cNvSpPr>
          <p:nvPr>
            <p:ph type="dt" sz="half" idx="10"/>
          </p:nvPr>
        </p:nvSpPr>
        <p:spPr/>
        <p:txBody>
          <a:bodyPr/>
          <a:lstStyle/>
          <a:p>
            <a:fld id="{D95764D5-4CE2-484B-869C-A7D414481DA9}" type="datetimeFigureOut">
              <a:rPr lang="en-US" smtClean="0"/>
              <a:t>2/13/21</a:t>
            </a:fld>
            <a:endParaRPr lang="en-US"/>
          </a:p>
        </p:txBody>
      </p:sp>
      <p:sp>
        <p:nvSpPr>
          <p:cNvPr id="5" name="Footer Placeholder 4">
            <a:extLst>
              <a:ext uri="{FF2B5EF4-FFF2-40B4-BE49-F238E27FC236}">
                <a16:creationId xmlns:a16="http://schemas.microsoft.com/office/drawing/2014/main" id="{B117AC0D-F13D-DD4E-B2D1-27DC11BACF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18BE03-FBA2-FA4D-8554-1A968954409E}"/>
              </a:ext>
            </a:extLst>
          </p:cNvPr>
          <p:cNvSpPr>
            <a:spLocks noGrp="1"/>
          </p:cNvSpPr>
          <p:nvPr>
            <p:ph type="sldNum" sz="quarter" idx="12"/>
          </p:nvPr>
        </p:nvSpPr>
        <p:spPr/>
        <p:txBody>
          <a:bodyPr/>
          <a:lstStyle/>
          <a:p>
            <a:fld id="{A43AEC81-75C3-AA4F-B55A-AC5E66EC1772}" type="slidenum">
              <a:rPr lang="en-US" smtClean="0"/>
              <a:t>‹#›</a:t>
            </a:fld>
            <a:endParaRPr lang="en-US"/>
          </a:p>
        </p:txBody>
      </p:sp>
    </p:spTree>
    <p:extLst>
      <p:ext uri="{BB962C8B-B14F-4D97-AF65-F5344CB8AC3E}">
        <p14:creationId xmlns:p14="http://schemas.microsoft.com/office/powerpoint/2010/main" val="289434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B07D27-E86C-2D4F-A8BC-7C42CC806B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4306A8-6EF9-764F-818B-5A153142A4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1A5AD9-776F-F343-8E85-B6E0FBD15F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5764D5-4CE2-484B-869C-A7D414481DA9}" type="datetimeFigureOut">
              <a:rPr lang="en-US" smtClean="0"/>
              <a:t>2/13/21</a:t>
            </a:fld>
            <a:endParaRPr lang="en-US"/>
          </a:p>
        </p:txBody>
      </p:sp>
      <p:sp>
        <p:nvSpPr>
          <p:cNvPr id="5" name="Footer Placeholder 4">
            <a:extLst>
              <a:ext uri="{FF2B5EF4-FFF2-40B4-BE49-F238E27FC236}">
                <a16:creationId xmlns:a16="http://schemas.microsoft.com/office/drawing/2014/main" id="{BBDA67B8-8CC1-6441-90DA-C69E48695B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F32FA9A-A467-F942-8E6A-715558793A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3AEC81-75C3-AA4F-B55A-AC5E66EC1772}" type="slidenum">
              <a:rPr lang="en-US" smtClean="0"/>
              <a:t>‹#›</a:t>
            </a:fld>
            <a:endParaRPr lang="en-US"/>
          </a:p>
        </p:txBody>
      </p:sp>
    </p:spTree>
    <p:extLst>
      <p:ext uri="{BB962C8B-B14F-4D97-AF65-F5344CB8AC3E}">
        <p14:creationId xmlns:p14="http://schemas.microsoft.com/office/powerpoint/2010/main" val="21206957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naturalreaders.com/online/"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hyperlink" Target="https://www.entrepreneur.com/article/362596" TargetMode="External"/><Relationship Id="rId5" Type="http://schemas.openxmlformats.org/officeDocument/2006/relationships/image" Target="../media/image2.png"/><Relationship Id="rId4" Type="http://schemas.openxmlformats.org/officeDocument/2006/relationships/package" Target="../embeddings/Microsoft_Word_Document.docx"/></Relationships>
</file>

<file path=ppt/slides/_rels/slide3.xml.rels><?xml version="1.0" encoding="UTF-8" standalone="yes"?>
<Relationships xmlns="http://schemas.openxmlformats.org/package/2006/relationships"><Relationship Id="rId2" Type="http://schemas.openxmlformats.org/officeDocument/2006/relationships/hyperlink" Target="https://www.entrepreneur.com/topic/steve-job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entrepreneur.com/topic/success" TargetMode="External"/><Relationship Id="rId2" Type="http://schemas.openxmlformats.org/officeDocument/2006/relationships/hyperlink" Target="https://www.youtube.com/watch?v=gxo2rGr7Yf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entrepreneur.com/topic/design" TargetMode="External"/><Relationship Id="rId2" Type="http://schemas.openxmlformats.org/officeDocument/2006/relationships/hyperlink" Target="https://news.stanford.edu/2005/06/14/jobs-061505/"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zkTf0LmDqKI"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news.stanford.edu/2005/06/14/jobs-061505/"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zkTf0LmDqKI" TargetMode="External"/><Relationship Id="rId2" Type="http://schemas.openxmlformats.org/officeDocument/2006/relationships/hyperlink" Target="https://www.entrepreneur.com/topic/failure"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news.stanford.edu/2005/06/14/jobs-061505/"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hyperlink" Target="https://www.entrepreneur.com/topic/steve-job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entrepreneur.com/topic/success" TargetMode="External"/><Relationship Id="rId2" Type="http://schemas.openxmlformats.org/officeDocument/2006/relationships/hyperlink" Target="https://www.youtube.com/watch?v=gxo2rGr7Yfg"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entrepreneur.com/topic/design" TargetMode="External"/><Relationship Id="rId2" Type="http://schemas.openxmlformats.org/officeDocument/2006/relationships/hyperlink" Target="https://news.stanford.edu/2005/06/14/jobs-061505/"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youtube.com/watch?v=zkTf0LmDqKI"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news.stanford.edu/2005/06/14/jobs-061505/"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zkTf0LmDqKI" TargetMode="External"/><Relationship Id="rId2" Type="http://schemas.openxmlformats.org/officeDocument/2006/relationships/hyperlink" Target="https://www.entrepreneur.com/topic/failure"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news.stanford.edu/2005/06/14/jobs-061505/"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person, person, posing, staring&#10;&#10;Description automatically generated">
            <a:extLst>
              <a:ext uri="{FF2B5EF4-FFF2-40B4-BE49-F238E27FC236}">
                <a16:creationId xmlns:a16="http://schemas.microsoft.com/office/drawing/2014/main" id="{AC501253-C562-C64C-ADEA-98EC1AFC57D1}"/>
              </a:ext>
            </a:extLst>
          </p:cNvPr>
          <p:cNvPicPr>
            <a:picLocks noChangeAspect="1"/>
          </p:cNvPicPr>
          <p:nvPr/>
        </p:nvPicPr>
        <p:blipFill rotWithShape="1">
          <a:blip r:embed="rId2"/>
          <a:srcRect t="15730"/>
          <a:stretch/>
        </p:blipFill>
        <p:spPr>
          <a:xfrm>
            <a:off x="20" y="10"/>
            <a:ext cx="12191980" cy="6857990"/>
          </a:xfrm>
          <a:prstGeom prst="rect">
            <a:avLst/>
          </a:prstGeom>
        </p:spPr>
      </p:pic>
      <p:sp>
        <p:nvSpPr>
          <p:cNvPr id="14"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6C6AD2A8-DBF7-D14E-9675-9A32A4C43CE6}"/>
              </a:ext>
            </a:extLst>
          </p:cNvPr>
          <p:cNvSpPr>
            <a:spLocks noGrp="1"/>
          </p:cNvSpPr>
          <p:nvPr>
            <p:ph type="ctrTitle"/>
          </p:nvPr>
        </p:nvSpPr>
        <p:spPr>
          <a:xfrm>
            <a:off x="8022021" y="3231931"/>
            <a:ext cx="3852041" cy="1834056"/>
          </a:xfrm>
        </p:spPr>
        <p:txBody>
          <a:bodyPr>
            <a:normAutofit/>
          </a:bodyPr>
          <a:lstStyle/>
          <a:p>
            <a:r>
              <a:rPr lang="en-US" sz="4000" b="1" dirty="0"/>
              <a:t>The Best Advice Steve Jobs Ever Gave</a:t>
            </a:r>
            <a:endParaRPr lang="en-US" sz="4000" dirty="0"/>
          </a:p>
        </p:txBody>
      </p:sp>
      <p:sp>
        <p:nvSpPr>
          <p:cNvPr id="3" name="Subtitle 2">
            <a:extLst>
              <a:ext uri="{FF2B5EF4-FFF2-40B4-BE49-F238E27FC236}">
                <a16:creationId xmlns:a16="http://schemas.microsoft.com/office/drawing/2014/main" id="{2B8CBD98-5C7E-3644-A146-6678E467C093}"/>
              </a:ext>
            </a:extLst>
          </p:cNvPr>
          <p:cNvSpPr>
            <a:spLocks noGrp="1"/>
          </p:cNvSpPr>
          <p:nvPr>
            <p:ph type="subTitle" idx="1"/>
          </p:nvPr>
        </p:nvSpPr>
        <p:spPr>
          <a:xfrm>
            <a:off x="7782910" y="5242675"/>
            <a:ext cx="4330262" cy="683284"/>
          </a:xfrm>
        </p:spPr>
        <p:txBody>
          <a:bodyPr>
            <a:normAutofit/>
          </a:bodyPr>
          <a:lstStyle/>
          <a:p>
            <a:r>
              <a:rPr lang="en-US" sz="2000"/>
              <a:t>Listening/Reading (B1) Cloze Activity </a:t>
            </a:r>
          </a:p>
        </p:txBody>
      </p:sp>
      <p:cxnSp>
        <p:nvCxnSpPr>
          <p:cNvPr id="15" name="Straight Connector 11">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9265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5F124-2803-E443-8043-1B44ED8CD042}"/>
              </a:ext>
            </a:extLst>
          </p:cNvPr>
          <p:cNvSpPr>
            <a:spLocks noGrp="1"/>
          </p:cNvSpPr>
          <p:nvPr>
            <p:ph type="title"/>
          </p:nvPr>
        </p:nvSpPr>
        <p:spPr/>
        <p:txBody>
          <a:bodyPr/>
          <a:lstStyle/>
          <a:p>
            <a:r>
              <a:rPr lang="en-US" b="1" dirty="0"/>
              <a:t>Instructions</a:t>
            </a:r>
          </a:p>
        </p:txBody>
      </p:sp>
      <p:sp>
        <p:nvSpPr>
          <p:cNvPr id="3" name="Content Placeholder 2">
            <a:extLst>
              <a:ext uri="{FF2B5EF4-FFF2-40B4-BE49-F238E27FC236}">
                <a16:creationId xmlns:a16="http://schemas.microsoft.com/office/drawing/2014/main" id="{9178F34A-A592-2043-88B9-208169E5E9C9}"/>
              </a:ext>
            </a:extLst>
          </p:cNvPr>
          <p:cNvSpPr>
            <a:spLocks noGrp="1"/>
          </p:cNvSpPr>
          <p:nvPr>
            <p:ph idx="1"/>
          </p:nvPr>
        </p:nvSpPr>
        <p:spPr/>
        <p:txBody>
          <a:bodyPr/>
          <a:lstStyle/>
          <a:p>
            <a:r>
              <a:rPr lang="en-US" dirty="0"/>
              <a:t>Open the embedded Word file.</a:t>
            </a:r>
          </a:p>
          <a:p>
            <a:r>
              <a:rPr lang="en-US" dirty="0"/>
              <a:t>Open the following website: </a:t>
            </a:r>
            <a:r>
              <a:rPr lang="en-US" dirty="0">
                <a:hlinkClick r:id="rId3"/>
              </a:rPr>
              <a:t>https://www.naturalreaders.com/online/</a:t>
            </a:r>
            <a:r>
              <a:rPr lang="en-US" dirty="0"/>
              <a:t>.</a:t>
            </a:r>
          </a:p>
          <a:p>
            <a:r>
              <a:rPr lang="en-US" dirty="0"/>
              <a:t>Copy and paste the text reader program.</a:t>
            </a:r>
          </a:p>
          <a:p>
            <a:pPr lvl="1"/>
            <a:r>
              <a:rPr lang="en-US" dirty="0"/>
              <a:t>Adjust the speaker and text speed.</a:t>
            </a:r>
          </a:p>
          <a:p>
            <a:r>
              <a:rPr lang="en-US" dirty="0"/>
              <a:t>Play the text reader and have student follow along using the PPT slides.</a:t>
            </a:r>
          </a:p>
          <a:p>
            <a:r>
              <a:rPr lang="en-US" dirty="0"/>
              <a:t>Students should follow along and listen for the missing words.</a:t>
            </a:r>
          </a:p>
        </p:txBody>
      </p:sp>
      <p:graphicFrame>
        <p:nvGraphicFramePr>
          <p:cNvPr id="4" name="Object 3">
            <a:extLst>
              <a:ext uri="{FF2B5EF4-FFF2-40B4-BE49-F238E27FC236}">
                <a16:creationId xmlns:a16="http://schemas.microsoft.com/office/drawing/2014/main" id="{1BE11515-F463-3D4D-A9CF-D36D80747862}"/>
              </a:ext>
            </a:extLst>
          </p:cNvPr>
          <p:cNvGraphicFramePr>
            <a:graphicFrameLocks noChangeAspect="1"/>
          </p:cNvGraphicFramePr>
          <p:nvPr>
            <p:extLst>
              <p:ext uri="{D42A27DB-BD31-4B8C-83A1-F6EECF244321}">
                <p14:modId xmlns:p14="http://schemas.microsoft.com/office/powerpoint/2010/main" val="2732713646"/>
              </p:ext>
            </p:extLst>
          </p:nvPr>
        </p:nvGraphicFramePr>
        <p:xfrm>
          <a:off x="9784122" y="5285232"/>
          <a:ext cx="2262590" cy="1429004"/>
        </p:xfrm>
        <a:graphic>
          <a:graphicData uri="http://schemas.openxmlformats.org/presentationml/2006/ole">
            <mc:AlternateContent xmlns:mc="http://schemas.openxmlformats.org/markup-compatibility/2006">
              <mc:Choice xmlns:v="urn:schemas-microsoft-com:vml" Requires="v">
                <p:oleObj spid="_x0000_s1026" name="Document" showAsIcon="1" r:id="rId4" imgW="965200" imgH="609600" progId="Word.Document.12">
                  <p:embed/>
                </p:oleObj>
              </mc:Choice>
              <mc:Fallback>
                <p:oleObj name="Document" showAsIcon="1" r:id="rId4" imgW="965200" imgH="609600" progId="Word.Document.12">
                  <p:embed/>
                  <p:pic>
                    <p:nvPicPr>
                      <p:cNvPr id="0" name=""/>
                      <p:cNvPicPr/>
                      <p:nvPr/>
                    </p:nvPicPr>
                    <p:blipFill>
                      <a:blip r:embed="rId5"/>
                      <a:stretch>
                        <a:fillRect/>
                      </a:stretch>
                    </p:blipFill>
                    <p:spPr>
                      <a:xfrm>
                        <a:off x="9784122" y="5285232"/>
                        <a:ext cx="2262590" cy="1429004"/>
                      </a:xfrm>
                      <a:prstGeom prst="rect">
                        <a:avLst/>
                      </a:prstGeom>
                    </p:spPr>
                  </p:pic>
                </p:oleObj>
              </mc:Fallback>
            </mc:AlternateContent>
          </a:graphicData>
        </a:graphic>
      </p:graphicFrame>
      <p:sp>
        <p:nvSpPr>
          <p:cNvPr id="9" name="Rectangle 8">
            <a:extLst>
              <a:ext uri="{FF2B5EF4-FFF2-40B4-BE49-F238E27FC236}">
                <a16:creationId xmlns:a16="http://schemas.microsoft.com/office/drawing/2014/main" id="{87B3BA05-FD2E-1948-BA7F-0AD12731939E}"/>
              </a:ext>
            </a:extLst>
          </p:cNvPr>
          <p:cNvSpPr/>
          <p:nvPr/>
        </p:nvSpPr>
        <p:spPr>
          <a:xfrm>
            <a:off x="968518" y="6123543"/>
            <a:ext cx="3872342" cy="369332"/>
          </a:xfrm>
          <a:prstGeom prst="rect">
            <a:avLst/>
          </a:prstGeom>
        </p:spPr>
        <p:txBody>
          <a:bodyPr wrap="none">
            <a:spAutoFit/>
          </a:bodyPr>
          <a:lstStyle/>
          <a:p>
            <a:r>
              <a:rPr lang="en-US" dirty="0"/>
              <a:t>Activity adapted from article (see </a:t>
            </a:r>
            <a:r>
              <a:rPr lang="en-US" dirty="0">
                <a:hlinkClick r:id="rId6"/>
              </a:rPr>
              <a:t>LINK</a:t>
            </a:r>
            <a:r>
              <a:rPr lang="en-US" dirty="0"/>
              <a:t>)</a:t>
            </a:r>
          </a:p>
        </p:txBody>
      </p:sp>
    </p:spTree>
    <p:extLst>
      <p:ext uri="{BB962C8B-B14F-4D97-AF65-F5344CB8AC3E}">
        <p14:creationId xmlns:p14="http://schemas.microsoft.com/office/powerpoint/2010/main" val="1357062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BFE23D-18F8-FD4B-ABE4-86DA1DC743C4}"/>
              </a:ext>
            </a:extLst>
          </p:cNvPr>
          <p:cNvSpPr>
            <a:spLocks noGrp="1"/>
          </p:cNvSpPr>
          <p:nvPr>
            <p:ph idx="1"/>
          </p:nvPr>
        </p:nvSpPr>
        <p:spPr>
          <a:xfrm>
            <a:off x="457200" y="566928"/>
            <a:ext cx="11192256" cy="5610035"/>
          </a:xfrm>
        </p:spPr>
        <p:txBody>
          <a:bodyPr/>
          <a:lstStyle/>
          <a:p>
            <a:pPr marL="0" indent="0">
              <a:lnSpc>
                <a:spcPct val="150000"/>
              </a:lnSpc>
              <a:buNone/>
            </a:pPr>
            <a:r>
              <a:rPr lang="en-US" dirty="0"/>
              <a:t>Entrepreneurs all over the globe admire </a:t>
            </a:r>
            <a:r>
              <a:rPr lang="en-US" dirty="0">
                <a:hlinkClick r:id="rId2"/>
              </a:rPr>
              <a:t>Steve Jobs</a:t>
            </a:r>
            <a:r>
              <a:rPr lang="en-US" dirty="0"/>
              <a:t>, and for good reason; he was a bold visionary who completely revolutionized the tech industry. Even today, many years after his death, people still _____ Steve Jobs a role model worth emulating. _____, we can continue to learn from him through past interviews and speeches. The _____ advice he provided will help guide the next generation of innovators.</a:t>
            </a:r>
          </a:p>
          <a:p>
            <a:endParaRPr lang="en-US" dirty="0"/>
          </a:p>
        </p:txBody>
      </p:sp>
    </p:spTree>
    <p:extLst>
      <p:ext uri="{BB962C8B-B14F-4D97-AF65-F5344CB8AC3E}">
        <p14:creationId xmlns:p14="http://schemas.microsoft.com/office/powerpoint/2010/main" val="3393103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BFE23D-18F8-FD4B-ABE4-86DA1DC743C4}"/>
              </a:ext>
            </a:extLst>
          </p:cNvPr>
          <p:cNvSpPr>
            <a:spLocks noGrp="1"/>
          </p:cNvSpPr>
          <p:nvPr>
            <p:ph idx="1"/>
          </p:nvPr>
        </p:nvSpPr>
        <p:spPr>
          <a:xfrm>
            <a:off x="457200" y="566928"/>
            <a:ext cx="11192256" cy="5610035"/>
          </a:xfrm>
        </p:spPr>
        <p:txBody>
          <a:bodyPr>
            <a:normAutofit lnSpcReduction="10000"/>
          </a:bodyPr>
          <a:lstStyle/>
          <a:p>
            <a:pPr marL="0" indent="0">
              <a:buNone/>
            </a:pPr>
            <a:r>
              <a:rPr lang="en-US" b="1" dirty="0"/>
              <a:t>To be successful, find work you’re passionate about</a:t>
            </a:r>
            <a:endParaRPr lang="en-US" dirty="0"/>
          </a:p>
          <a:p>
            <a:pPr marL="0" indent="0">
              <a:lnSpc>
                <a:spcPct val="150000"/>
              </a:lnSpc>
              <a:buNone/>
            </a:pPr>
            <a:r>
              <a:rPr lang="en-US" dirty="0"/>
              <a:t>During the D5 Conference in 2007, an audience member </a:t>
            </a:r>
            <a:r>
              <a:rPr lang="en-US" dirty="0">
                <a:hlinkClick r:id="rId2"/>
              </a:rPr>
              <a:t>asked Steve Jobs</a:t>
            </a:r>
            <a:r>
              <a:rPr lang="en-US" dirty="0"/>
              <a:t> what _____ piece of advice he would give entrepreneurs on building valuable companies. Jobs answered the question _____ : in order to be successful, you must be passionate about the work you’re doing.</a:t>
            </a:r>
          </a:p>
          <a:p>
            <a:pPr marL="0" indent="0">
              <a:lnSpc>
                <a:spcPct val="150000"/>
              </a:lnSpc>
              <a:buNone/>
            </a:pPr>
            <a:r>
              <a:rPr lang="en-US" dirty="0"/>
              <a:t>In giving his answer, Jobs acknowledged the fact that this piece of advice is widely circulated and generally _____ as true. The real insight came when Jobs explained the reason </a:t>
            </a:r>
            <a:r>
              <a:rPr lang="en-US" dirty="0">
                <a:hlinkClick r:id="rId3"/>
              </a:rPr>
              <a:t>success</a:t>
            </a:r>
            <a:r>
              <a:rPr lang="en-US" dirty="0"/>
              <a:t> is dependent upon loving what you do — because that’s the only way you’ll persevere.</a:t>
            </a:r>
          </a:p>
          <a:p>
            <a:pPr marL="0" indent="0">
              <a:buNone/>
            </a:pPr>
            <a:endParaRPr lang="en-US" dirty="0"/>
          </a:p>
        </p:txBody>
      </p:sp>
    </p:spTree>
    <p:extLst>
      <p:ext uri="{BB962C8B-B14F-4D97-AF65-F5344CB8AC3E}">
        <p14:creationId xmlns:p14="http://schemas.microsoft.com/office/powerpoint/2010/main" val="3250573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BFE23D-18F8-FD4B-ABE4-86DA1DC743C4}"/>
              </a:ext>
            </a:extLst>
          </p:cNvPr>
          <p:cNvSpPr>
            <a:spLocks noGrp="1"/>
          </p:cNvSpPr>
          <p:nvPr>
            <p:ph idx="1"/>
          </p:nvPr>
        </p:nvSpPr>
        <p:spPr>
          <a:xfrm>
            <a:off x="457200" y="566928"/>
            <a:ext cx="11192256" cy="5610035"/>
          </a:xfrm>
        </p:spPr>
        <p:txBody>
          <a:bodyPr>
            <a:normAutofit/>
          </a:bodyPr>
          <a:lstStyle/>
          <a:p>
            <a:pPr marL="0" indent="0">
              <a:lnSpc>
                <a:spcPct val="150000"/>
              </a:lnSpc>
              <a:buNone/>
            </a:pPr>
            <a:r>
              <a:rPr lang="en-US" dirty="0"/>
              <a:t>As Jobs explained, building a business is not an easy task. To be successful, you must work hard and _____ repeated challenges over a long period of time without giving up. When faced with these ongoing challenges, most people will quit. But those who love what they’re doing will persevere because they’re driven by their _____, not by external rewards. </a:t>
            </a:r>
          </a:p>
          <a:p>
            <a:endParaRPr lang="en-US" dirty="0"/>
          </a:p>
        </p:txBody>
      </p:sp>
    </p:spTree>
    <p:extLst>
      <p:ext uri="{BB962C8B-B14F-4D97-AF65-F5344CB8AC3E}">
        <p14:creationId xmlns:p14="http://schemas.microsoft.com/office/powerpoint/2010/main" val="2634200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BFE23D-18F8-FD4B-ABE4-86DA1DC743C4}"/>
              </a:ext>
            </a:extLst>
          </p:cNvPr>
          <p:cNvSpPr>
            <a:spLocks noGrp="1"/>
          </p:cNvSpPr>
          <p:nvPr>
            <p:ph idx="1"/>
          </p:nvPr>
        </p:nvSpPr>
        <p:spPr>
          <a:xfrm>
            <a:off x="457200" y="566928"/>
            <a:ext cx="11192256" cy="5610035"/>
          </a:xfrm>
        </p:spPr>
        <p:txBody>
          <a:bodyPr>
            <a:normAutofit fontScale="92500" lnSpcReduction="20000"/>
          </a:bodyPr>
          <a:lstStyle/>
          <a:p>
            <a:pPr marL="0" indent="0">
              <a:buNone/>
            </a:pPr>
            <a:r>
              <a:rPr lang="en-US" b="1" dirty="0"/>
              <a:t>Let your curiosity and intuition lead you</a:t>
            </a:r>
            <a:endParaRPr lang="en-US" dirty="0"/>
          </a:p>
          <a:p>
            <a:pPr marL="0" indent="0">
              <a:lnSpc>
                <a:spcPct val="150000"/>
              </a:lnSpc>
              <a:buNone/>
            </a:pPr>
            <a:r>
              <a:rPr lang="en-US" dirty="0"/>
              <a:t>In his </a:t>
            </a:r>
            <a:r>
              <a:rPr lang="en-US" dirty="0">
                <a:hlinkClick r:id="rId2"/>
              </a:rPr>
              <a:t>commencement address</a:t>
            </a:r>
            <a:r>
              <a:rPr lang="en-US" dirty="0"/>
              <a:t> at Stanford University in 2005, Steve Jobs emphasized the _____ of trusting your gut and following your curiosity. Jobs encouraged students to pursue their interests, even if they seem _____ at the time. He believed that much of his success could be attributed to this philosophy.  </a:t>
            </a:r>
          </a:p>
          <a:p>
            <a:pPr marL="0" indent="0">
              <a:lnSpc>
                <a:spcPct val="150000"/>
              </a:lnSpc>
              <a:buNone/>
            </a:pPr>
            <a:r>
              <a:rPr lang="en-US" dirty="0"/>
              <a:t>For example, Jobs took a class on calligraphy. He found the class fascinating but at the time it seemed to serve no practical purpose. It was only later, in looking back on his life, that Jobs recognized the importance of that calligraphy class; it gave him an _____ of great typography which he later applied when </a:t>
            </a:r>
            <a:r>
              <a:rPr lang="en-US" dirty="0">
                <a:hlinkClick r:id="rId3"/>
              </a:rPr>
              <a:t>designing</a:t>
            </a:r>
            <a:r>
              <a:rPr lang="en-US" dirty="0"/>
              <a:t> the Macintosh computer. </a:t>
            </a:r>
          </a:p>
          <a:p>
            <a:pPr marL="0" indent="0">
              <a:buNone/>
            </a:pPr>
            <a:endParaRPr lang="en-US" dirty="0"/>
          </a:p>
        </p:txBody>
      </p:sp>
    </p:spTree>
    <p:extLst>
      <p:ext uri="{BB962C8B-B14F-4D97-AF65-F5344CB8AC3E}">
        <p14:creationId xmlns:p14="http://schemas.microsoft.com/office/powerpoint/2010/main" val="798859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BFE23D-18F8-FD4B-ABE4-86DA1DC743C4}"/>
              </a:ext>
            </a:extLst>
          </p:cNvPr>
          <p:cNvSpPr>
            <a:spLocks noGrp="1"/>
          </p:cNvSpPr>
          <p:nvPr>
            <p:ph idx="1"/>
          </p:nvPr>
        </p:nvSpPr>
        <p:spPr>
          <a:xfrm>
            <a:off x="457200" y="566928"/>
            <a:ext cx="11192256" cy="5610035"/>
          </a:xfrm>
        </p:spPr>
        <p:txBody>
          <a:bodyPr>
            <a:normAutofit/>
          </a:bodyPr>
          <a:lstStyle/>
          <a:p>
            <a:pPr marL="0" indent="0">
              <a:lnSpc>
                <a:spcPct val="150000"/>
              </a:lnSpc>
              <a:buNone/>
            </a:pPr>
            <a:r>
              <a:rPr lang="en-US" dirty="0"/>
              <a:t>Jobs believed that curiosity and intuition are trustworthy _____. Even if you can’t see where each decision is leading, you must have _____ that your curiosity and intuition are guiding you along the right path. </a:t>
            </a:r>
          </a:p>
          <a:p>
            <a:endParaRPr lang="en-US" dirty="0"/>
          </a:p>
        </p:txBody>
      </p:sp>
    </p:spTree>
    <p:extLst>
      <p:ext uri="{BB962C8B-B14F-4D97-AF65-F5344CB8AC3E}">
        <p14:creationId xmlns:p14="http://schemas.microsoft.com/office/powerpoint/2010/main" val="1435377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BFE23D-18F8-FD4B-ABE4-86DA1DC743C4}"/>
              </a:ext>
            </a:extLst>
          </p:cNvPr>
          <p:cNvSpPr>
            <a:spLocks noGrp="1"/>
          </p:cNvSpPr>
          <p:nvPr>
            <p:ph idx="1"/>
          </p:nvPr>
        </p:nvSpPr>
        <p:spPr>
          <a:xfrm>
            <a:off x="457200" y="566928"/>
            <a:ext cx="11192256" cy="5610035"/>
          </a:xfrm>
        </p:spPr>
        <p:txBody>
          <a:bodyPr>
            <a:normAutofit/>
          </a:bodyPr>
          <a:lstStyle/>
          <a:p>
            <a:pPr marL="0" indent="0">
              <a:buNone/>
            </a:pPr>
            <a:r>
              <a:rPr lang="en-US" b="1" dirty="0"/>
              <a:t>Ignore the expectations of others</a:t>
            </a:r>
            <a:endParaRPr lang="en-US" dirty="0"/>
          </a:p>
          <a:p>
            <a:pPr marL="0" indent="0">
              <a:lnSpc>
                <a:spcPct val="150000"/>
              </a:lnSpc>
              <a:buNone/>
            </a:pPr>
            <a:r>
              <a:rPr lang="en-US" dirty="0"/>
              <a:t>Steve Jobs repeatedly advised people to ignore the _____ imposed by others and create their own lives. In a </a:t>
            </a:r>
            <a:r>
              <a:rPr lang="en-US" dirty="0">
                <a:hlinkClick r:id="rId2"/>
              </a:rPr>
              <a:t>1994 interview</a:t>
            </a:r>
            <a:r>
              <a:rPr lang="en-US" dirty="0"/>
              <a:t> with The Santa Clara Valley Historical Association, Jobs discussed the false nature of society’s boundaries and _____ his belief that people should question those limitations. He believed that people have the power to changes lives -- their own and those of others -- if they’re willing to challenge the _____. </a:t>
            </a:r>
          </a:p>
          <a:p>
            <a:pPr marL="0" indent="0">
              <a:buNone/>
            </a:pPr>
            <a:endParaRPr lang="en-US" dirty="0"/>
          </a:p>
        </p:txBody>
      </p:sp>
    </p:spTree>
    <p:extLst>
      <p:ext uri="{BB962C8B-B14F-4D97-AF65-F5344CB8AC3E}">
        <p14:creationId xmlns:p14="http://schemas.microsoft.com/office/powerpoint/2010/main" val="571634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BFE23D-18F8-FD4B-ABE4-86DA1DC743C4}"/>
              </a:ext>
            </a:extLst>
          </p:cNvPr>
          <p:cNvSpPr>
            <a:spLocks noGrp="1"/>
          </p:cNvSpPr>
          <p:nvPr>
            <p:ph idx="1"/>
          </p:nvPr>
        </p:nvSpPr>
        <p:spPr>
          <a:xfrm>
            <a:off x="457200" y="566928"/>
            <a:ext cx="11192256" cy="5610035"/>
          </a:xfrm>
        </p:spPr>
        <p:txBody>
          <a:bodyPr>
            <a:normAutofit/>
          </a:bodyPr>
          <a:lstStyle/>
          <a:p>
            <a:pPr marL="0" indent="0">
              <a:lnSpc>
                <a:spcPct val="150000"/>
              </a:lnSpc>
              <a:buNone/>
            </a:pPr>
            <a:r>
              <a:rPr lang="en-US" dirty="0"/>
              <a:t>Steve Jobs reiterated this point in his </a:t>
            </a:r>
            <a:r>
              <a:rPr lang="en-US" dirty="0">
                <a:hlinkClick r:id="rId2"/>
              </a:rPr>
              <a:t>Stanford commencement address</a:t>
            </a:r>
            <a:r>
              <a:rPr lang="en-US" dirty="0"/>
              <a:t>. In it, he said, “Your time is limited, so don’t _____ it living someone else’s life. Don’t be trapped by dogma -- which is living with the results of other people’s thinking. Don’t let the noise of others’ opinions drown out your own inner voice. And most important, have the _____ to follow your heart and intuition. They somehow already know what you truly want to become. Everything else is secondary.”</a:t>
            </a:r>
          </a:p>
          <a:p>
            <a:endParaRPr lang="en-US" dirty="0"/>
          </a:p>
        </p:txBody>
      </p:sp>
    </p:spTree>
    <p:extLst>
      <p:ext uri="{BB962C8B-B14F-4D97-AF65-F5344CB8AC3E}">
        <p14:creationId xmlns:p14="http://schemas.microsoft.com/office/powerpoint/2010/main" val="31538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BFE23D-18F8-FD4B-ABE4-86DA1DC743C4}"/>
              </a:ext>
            </a:extLst>
          </p:cNvPr>
          <p:cNvSpPr>
            <a:spLocks noGrp="1"/>
          </p:cNvSpPr>
          <p:nvPr>
            <p:ph idx="1"/>
          </p:nvPr>
        </p:nvSpPr>
        <p:spPr>
          <a:xfrm>
            <a:off x="457200" y="566928"/>
            <a:ext cx="11192256" cy="5610035"/>
          </a:xfrm>
        </p:spPr>
        <p:txBody>
          <a:bodyPr>
            <a:normAutofit/>
          </a:bodyPr>
          <a:lstStyle/>
          <a:p>
            <a:pPr marL="0" indent="0">
              <a:buNone/>
            </a:pPr>
            <a:r>
              <a:rPr lang="en-US" b="1" dirty="0"/>
              <a:t>Overcome the fear of failure and take action</a:t>
            </a:r>
            <a:endParaRPr lang="en-US" dirty="0"/>
          </a:p>
          <a:p>
            <a:pPr marL="0" indent="0">
              <a:lnSpc>
                <a:spcPct val="150000"/>
              </a:lnSpc>
              <a:buNone/>
            </a:pPr>
            <a:r>
              <a:rPr lang="en-US" dirty="0"/>
              <a:t>Steve Jobs discussed</a:t>
            </a:r>
            <a:r>
              <a:rPr lang="en-US" dirty="0">
                <a:hlinkClick r:id="rId2"/>
              </a:rPr>
              <a:t> failure</a:t>
            </a:r>
            <a:r>
              <a:rPr lang="en-US" dirty="0"/>
              <a:t> in his </a:t>
            </a:r>
            <a:r>
              <a:rPr lang="en-US" dirty="0">
                <a:hlinkClick r:id="rId3"/>
              </a:rPr>
              <a:t>1994 interview</a:t>
            </a:r>
            <a:r>
              <a:rPr lang="en-US" dirty="0"/>
              <a:t> with The Santa Clara Valley Historical Association. In the interview, Jobs _____ calling Bill Hewlett, the co-founder of Hewlett-Packard, at his home in Palo Alto, California. Jobs -- who was only 12 years old at the time -- called to ask if Hewlett had any spare parts he could use to build a frequency counter. Hewlett not only gave Jobs the parts he _____, he also hired him to work on the assembly line building frequency counters the following _____.</a:t>
            </a:r>
          </a:p>
          <a:p>
            <a:endParaRPr lang="en-US" dirty="0"/>
          </a:p>
        </p:txBody>
      </p:sp>
    </p:spTree>
    <p:extLst>
      <p:ext uri="{BB962C8B-B14F-4D97-AF65-F5344CB8AC3E}">
        <p14:creationId xmlns:p14="http://schemas.microsoft.com/office/powerpoint/2010/main" val="11022198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BFE23D-18F8-FD4B-ABE4-86DA1DC743C4}"/>
              </a:ext>
            </a:extLst>
          </p:cNvPr>
          <p:cNvSpPr>
            <a:spLocks noGrp="1"/>
          </p:cNvSpPr>
          <p:nvPr>
            <p:ph idx="1"/>
          </p:nvPr>
        </p:nvSpPr>
        <p:spPr>
          <a:xfrm>
            <a:off x="457200" y="566928"/>
            <a:ext cx="11192256" cy="5610035"/>
          </a:xfrm>
        </p:spPr>
        <p:txBody>
          <a:bodyPr>
            <a:normAutofit/>
          </a:bodyPr>
          <a:lstStyle/>
          <a:p>
            <a:pPr marL="0" indent="0">
              <a:lnSpc>
                <a:spcPct val="150000"/>
              </a:lnSpc>
              <a:buNone/>
            </a:pPr>
            <a:r>
              <a:rPr lang="en-US" dirty="0"/>
              <a:t>Jobs used this example to demonstrate that success only comes when you’re willing to take action and go after what you want. Instead of _____ Hewlett’s response and making excuses, Jobs took a chance -- one that paid off. In the interview, Jobs states, “that's what separates the people that do things from the people that just _____ about them: you’ve got to act and you've got to be willing to fail.”</a:t>
            </a:r>
          </a:p>
          <a:p>
            <a:endParaRPr lang="en-US" dirty="0"/>
          </a:p>
        </p:txBody>
      </p:sp>
    </p:spTree>
    <p:extLst>
      <p:ext uri="{BB962C8B-B14F-4D97-AF65-F5344CB8AC3E}">
        <p14:creationId xmlns:p14="http://schemas.microsoft.com/office/powerpoint/2010/main" val="1400126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BFE23D-18F8-FD4B-ABE4-86DA1DC743C4}"/>
              </a:ext>
            </a:extLst>
          </p:cNvPr>
          <p:cNvSpPr>
            <a:spLocks noGrp="1"/>
          </p:cNvSpPr>
          <p:nvPr>
            <p:ph idx="1"/>
          </p:nvPr>
        </p:nvSpPr>
        <p:spPr>
          <a:xfrm>
            <a:off x="457200" y="566928"/>
            <a:ext cx="11192256" cy="5610035"/>
          </a:xfrm>
        </p:spPr>
        <p:txBody>
          <a:bodyPr>
            <a:normAutofit fontScale="92500"/>
          </a:bodyPr>
          <a:lstStyle/>
          <a:p>
            <a:pPr marL="0" indent="0">
              <a:buNone/>
            </a:pPr>
            <a:r>
              <a:rPr lang="en-US" b="1" dirty="0"/>
              <a:t>Remember there’s a deadline</a:t>
            </a:r>
            <a:endParaRPr lang="en-US" dirty="0"/>
          </a:p>
          <a:p>
            <a:pPr marL="0" indent="0">
              <a:lnSpc>
                <a:spcPct val="150000"/>
              </a:lnSpc>
              <a:buNone/>
            </a:pPr>
            <a:r>
              <a:rPr lang="en-US" dirty="0"/>
              <a:t>Steve Jobs knew what it was like to be _____ aware of your own mortality. He was first diagnosed with cancer in 2003 but didn’t succumb to the disease until October of 2011. But even before his diagnosis, Jobs understood that every day is important because our time on this _____ is limited. </a:t>
            </a:r>
          </a:p>
          <a:p>
            <a:pPr marL="0" indent="0">
              <a:lnSpc>
                <a:spcPct val="150000"/>
              </a:lnSpc>
              <a:buNone/>
            </a:pPr>
            <a:r>
              <a:rPr lang="en-US" dirty="0"/>
              <a:t>Jobs relayed this valuable piece of _____ during his </a:t>
            </a:r>
            <a:r>
              <a:rPr lang="en-US" dirty="0">
                <a:hlinkClick r:id="rId2"/>
              </a:rPr>
              <a:t>2005 commencement address</a:t>
            </a:r>
            <a:r>
              <a:rPr lang="en-US" dirty="0"/>
              <a:t>. In it, Jobs describes how at the age of 17, he read a quote that would provide guidance throughout his life. The quote was, “If you live each day as if it was your last, someday you’ll most certainly be right.”</a:t>
            </a:r>
          </a:p>
          <a:p>
            <a:pPr marL="0" indent="0">
              <a:buNone/>
            </a:pPr>
            <a:endParaRPr lang="en-US" dirty="0"/>
          </a:p>
        </p:txBody>
      </p:sp>
    </p:spTree>
    <p:extLst>
      <p:ext uri="{BB962C8B-B14F-4D97-AF65-F5344CB8AC3E}">
        <p14:creationId xmlns:p14="http://schemas.microsoft.com/office/powerpoint/2010/main" val="513622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BFE23D-18F8-FD4B-ABE4-86DA1DC743C4}"/>
              </a:ext>
            </a:extLst>
          </p:cNvPr>
          <p:cNvSpPr>
            <a:spLocks noGrp="1"/>
          </p:cNvSpPr>
          <p:nvPr>
            <p:ph idx="1"/>
          </p:nvPr>
        </p:nvSpPr>
        <p:spPr>
          <a:xfrm>
            <a:off x="457200" y="566928"/>
            <a:ext cx="11192256" cy="5610035"/>
          </a:xfrm>
        </p:spPr>
        <p:txBody>
          <a:bodyPr>
            <a:normAutofit/>
          </a:bodyPr>
          <a:lstStyle/>
          <a:p>
            <a:pPr marL="0" indent="0">
              <a:lnSpc>
                <a:spcPct val="150000"/>
              </a:lnSpc>
              <a:buNone/>
            </a:pPr>
            <a:r>
              <a:rPr lang="en-US" dirty="0"/>
              <a:t>Jobs then illustrated how this quote helped shape his life by saying, “Since then, for the past 33 years, I have looked in the _____ every morning and asked myself: ‘If today were the last day of my life, would I want to do what I am about to do today?’ And whenever the answer has been ‘No’ for too many days in a row, I know I need to change _____.” </a:t>
            </a:r>
          </a:p>
          <a:p>
            <a:endParaRPr lang="en-US" dirty="0"/>
          </a:p>
        </p:txBody>
      </p:sp>
    </p:spTree>
    <p:extLst>
      <p:ext uri="{BB962C8B-B14F-4D97-AF65-F5344CB8AC3E}">
        <p14:creationId xmlns:p14="http://schemas.microsoft.com/office/powerpoint/2010/main" val="1115157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person, person, posing, staring&#10;&#10;Description automatically generated">
            <a:extLst>
              <a:ext uri="{FF2B5EF4-FFF2-40B4-BE49-F238E27FC236}">
                <a16:creationId xmlns:a16="http://schemas.microsoft.com/office/drawing/2014/main" id="{2345B068-AB96-0B40-867E-E207A14CFFCB}"/>
              </a:ext>
            </a:extLst>
          </p:cNvPr>
          <p:cNvPicPr>
            <a:picLocks noChangeAspect="1"/>
          </p:cNvPicPr>
          <p:nvPr/>
        </p:nvPicPr>
        <p:blipFill>
          <a:blip r:embed="rId2"/>
          <a:stretch>
            <a:fillRect/>
          </a:stretch>
        </p:blipFill>
        <p:spPr>
          <a:xfrm>
            <a:off x="8321985" y="4279392"/>
            <a:ext cx="3870015" cy="2578608"/>
          </a:xfrm>
          <a:prstGeom prst="rect">
            <a:avLst/>
          </a:prstGeom>
        </p:spPr>
      </p:pic>
      <p:sp>
        <p:nvSpPr>
          <p:cNvPr id="2" name="Title 1">
            <a:extLst>
              <a:ext uri="{FF2B5EF4-FFF2-40B4-BE49-F238E27FC236}">
                <a16:creationId xmlns:a16="http://schemas.microsoft.com/office/drawing/2014/main" id="{E93E41FB-10CD-3842-96CC-46ACAC0195EC}"/>
              </a:ext>
            </a:extLst>
          </p:cNvPr>
          <p:cNvSpPr>
            <a:spLocks noGrp="1"/>
          </p:cNvSpPr>
          <p:nvPr>
            <p:ph type="title"/>
          </p:nvPr>
        </p:nvSpPr>
        <p:spPr/>
        <p:txBody>
          <a:bodyPr/>
          <a:lstStyle/>
          <a:p>
            <a:r>
              <a:rPr lang="en-US" b="1" dirty="0"/>
              <a:t>Activity</a:t>
            </a:r>
          </a:p>
        </p:txBody>
      </p:sp>
      <p:sp>
        <p:nvSpPr>
          <p:cNvPr id="3" name="Content Placeholder 2">
            <a:extLst>
              <a:ext uri="{FF2B5EF4-FFF2-40B4-BE49-F238E27FC236}">
                <a16:creationId xmlns:a16="http://schemas.microsoft.com/office/drawing/2014/main" id="{508E03F9-D55E-8A43-A0F3-8A00845EB7AB}"/>
              </a:ext>
            </a:extLst>
          </p:cNvPr>
          <p:cNvSpPr>
            <a:spLocks noGrp="1"/>
          </p:cNvSpPr>
          <p:nvPr>
            <p:ph idx="1"/>
          </p:nvPr>
        </p:nvSpPr>
        <p:spPr>
          <a:xfrm>
            <a:off x="838200" y="1825625"/>
            <a:ext cx="10515600" cy="2069719"/>
          </a:xfrm>
        </p:spPr>
        <p:txBody>
          <a:bodyPr>
            <a:normAutofit/>
          </a:bodyPr>
          <a:lstStyle/>
          <a:p>
            <a:r>
              <a:rPr lang="en-US" dirty="0"/>
              <a:t>Work with a partner or in a small group.</a:t>
            </a:r>
          </a:p>
          <a:p>
            <a:r>
              <a:rPr lang="en-US" dirty="0"/>
              <a:t>Choose the advice that you like best. </a:t>
            </a:r>
          </a:p>
          <a:p>
            <a:r>
              <a:rPr lang="en-US" dirty="0"/>
              <a:t>Explain it using examples or information from your own life.</a:t>
            </a:r>
          </a:p>
          <a:p>
            <a:r>
              <a:rPr lang="en-US" dirty="0"/>
              <a:t>Share your explanation with your group.</a:t>
            </a:r>
          </a:p>
          <a:p>
            <a:pPr marL="0" indent="0">
              <a:buNone/>
            </a:pPr>
            <a:endParaRPr lang="en-US" dirty="0"/>
          </a:p>
        </p:txBody>
      </p:sp>
      <p:sp>
        <p:nvSpPr>
          <p:cNvPr id="7" name="Rectangle 6">
            <a:extLst>
              <a:ext uri="{FF2B5EF4-FFF2-40B4-BE49-F238E27FC236}">
                <a16:creationId xmlns:a16="http://schemas.microsoft.com/office/drawing/2014/main" id="{ABE9453D-7C25-7444-9A77-9F9A809B90B6}"/>
              </a:ext>
            </a:extLst>
          </p:cNvPr>
          <p:cNvSpPr/>
          <p:nvPr/>
        </p:nvSpPr>
        <p:spPr>
          <a:xfrm>
            <a:off x="1848559" y="4151513"/>
            <a:ext cx="8666988" cy="2246769"/>
          </a:xfrm>
          <a:prstGeom prst="rect">
            <a:avLst/>
          </a:prstGeom>
        </p:spPr>
        <p:txBody>
          <a:bodyPr wrap="square">
            <a:spAutoFit/>
          </a:bodyPr>
          <a:lstStyle/>
          <a:p>
            <a:pPr marL="457200" indent="-457200">
              <a:buFont typeface="Wingdings" pitchFamily="2" charset="2"/>
              <a:buChar char="§"/>
            </a:pPr>
            <a:r>
              <a:rPr lang="en-US" sz="2800" b="1" dirty="0"/>
              <a:t>To be successful, find work you’re passionate about</a:t>
            </a:r>
          </a:p>
          <a:p>
            <a:pPr marL="457200" indent="-457200">
              <a:buFont typeface="Wingdings" pitchFamily="2" charset="2"/>
              <a:buChar char="§"/>
            </a:pPr>
            <a:r>
              <a:rPr lang="en-US" sz="2800" b="1" dirty="0"/>
              <a:t>Let your curiosity and intuition lead you</a:t>
            </a:r>
          </a:p>
          <a:p>
            <a:pPr marL="457200" indent="-457200">
              <a:buFont typeface="Wingdings" pitchFamily="2" charset="2"/>
              <a:buChar char="§"/>
            </a:pPr>
            <a:r>
              <a:rPr lang="en-US" sz="2800" b="1" dirty="0"/>
              <a:t>Ignore the expectations of others</a:t>
            </a:r>
            <a:endParaRPr lang="en-US" sz="2800" dirty="0"/>
          </a:p>
          <a:p>
            <a:pPr marL="457200" indent="-457200">
              <a:buFont typeface="Wingdings" pitchFamily="2" charset="2"/>
              <a:buChar char="§"/>
            </a:pPr>
            <a:r>
              <a:rPr lang="en-US" sz="2800" b="1" dirty="0"/>
              <a:t>Overcome the fear of failure and take action</a:t>
            </a:r>
            <a:endParaRPr lang="en-US" sz="2800" dirty="0"/>
          </a:p>
          <a:p>
            <a:pPr marL="457200" indent="-457200">
              <a:buFont typeface="Wingdings" pitchFamily="2" charset="2"/>
              <a:buChar char="§"/>
            </a:pPr>
            <a:r>
              <a:rPr lang="en-US" sz="2800" b="1" dirty="0"/>
              <a:t>Remember there’s a deadline</a:t>
            </a:r>
            <a:endParaRPr lang="en-US" sz="2800" dirty="0"/>
          </a:p>
        </p:txBody>
      </p:sp>
    </p:spTree>
    <p:extLst>
      <p:ext uri="{BB962C8B-B14F-4D97-AF65-F5344CB8AC3E}">
        <p14:creationId xmlns:p14="http://schemas.microsoft.com/office/powerpoint/2010/main" val="3953390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CCA5F87-1D1E-45CB-8D83-FC7EEFAD9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person, person, posing, staring&#10;&#10;Description automatically generated">
            <a:extLst>
              <a:ext uri="{FF2B5EF4-FFF2-40B4-BE49-F238E27FC236}">
                <a16:creationId xmlns:a16="http://schemas.microsoft.com/office/drawing/2014/main" id="{C27D75FD-81FF-9B48-914C-5FE80EEF5FC4}"/>
              </a:ext>
            </a:extLst>
          </p:cNvPr>
          <p:cNvPicPr>
            <a:picLocks noChangeAspect="1"/>
          </p:cNvPicPr>
          <p:nvPr/>
        </p:nvPicPr>
        <p:blipFill rotWithShape="1">
          <a:blip r:embed="rId2"/>
          <a:srcRect l="22431" t="9091" r="867"/>
          <a:stretch/>
        </p:blipFill>
        <p:spPr>
          <a:xfrm>
            <a:off x="20" y="10"/>
            <a:ext cx="8668492" cy="6857990"/>
          </a:xfrm>
          <a:prstGeom prst="rect">
            <a:avLst/>
          </a:prstGeom>
        </p:spPr>
      </p:pic>
      <p:sp>
        <p:nvSpPr>
          <p:cNvPr id="14" name="Rectangle 13">
            <a:extLst>
              <a:ext uri="{FF2B5EF4-FFF2-40B4-BE49-F238E27FC236}">
                <a16:creationId xmlns:a16="http://schemas.microsoft.com/office/drawing/2014/main" id="{7CCFC2C6-6238-4A2F-93DE-2ADF74AF6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72E7B8BC-39ED-D84C-8430-0EBA88E27D39}"/>
              </a:ext>
            </a:extLst>
          </p:cNvPr>
          <p:cNvSpPr>
            <a:spLocks noGrp="1"/>
          </p:cNvSpPr>
          <p:nvPr>
            <p:ph type="title"/>
          </p:nvPr>
        </p:nvSpPr>
        <p:spPr>
          <a:xfrm>
            <a:off x="7848600" y="1122363"/>
            <a:ext cx="4023360" cy="3204134"/>
          </a:xfrm>
        </p:spPr>
        <p:txBody>
          <a:bodyPr vert="horz" lIns="91440" tIns="45720" rIns="91440" bIns="45720" rtlCol="0" anchor="b">
            <a:normAutofit/>
          </a:bodyPr>
          <a:lstStyle/>
          <a:p>
            <a:r>
              <a:rPr lang="en-US" sz="4800" b="1"/>
              <a:t>Cloze Answer Key</a:t>
            </a:r>
          </a:p>
        </p:txBody>
      </p:sp>
      <p:sp>
        <p:nvSpPr>
          <p:cNvPr id="5" name="Text Placeholder 4">
            <a:extLst>
              <a:ext uri="{FF2B5EF4-FFF2-40B4-BE49-F238E27FC236}">
                <a16:creationId xmlns:a16="http://schemas.microsoft.com/office/drawing/2014/main" id="{304513EB-5E85-0146-9FAF-6928537609DC}"/>
              </a:ext>
            </a:extLst>
          </p:cNvPr>
          <p:cNvSpPr>
            <a:spLocks noGrp="1"/>
          </p:cNvSpPr>
          <p:nvPr>
            <p:ph type="body" idx="1"/>
          </p:nvPr>
        </p:nvSpPr>
        <p:spPr>
          <a:xfrm>
            <a:off x="7848600" y="4872922"/>
            <a:ext cx="4023360" cy="1208141"/>
          </a:xfrm>
        </p:spPr>
        <p:txBody>
          <a:bodyPr vert="horz" lIns="91440" tIns="45720" rIns="91440" bIns="45720" rtlCol="0">
            <a:normAutofit/>
          </a:bodyPr>
          <a:lstStyle/>
          <a:p>
            <a:endParaRPr lang="en-US" sz="2000">
              <a:solidFill>
                <a:schemeClr val="tx1"/>
              </a:solidFill>
            </a:endParaRP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4534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BFE23D-18F8-FD4B-ABE4-86DA1DC743C4}"/>
              </a:ext>
            </a:extLst>
          </p:cNvPr>
          <p:cNvSpPr>
            <a:spLocks noGrp="1"/>
          </p:cNvSpPr>
          <p:nvPr>
            <p:ph idx="1"/>
          </p:nvPr>
        </p:nvSpPr>
        <p:spPr>
          <a:xfrm>
            <a:off x="457200" y="566928"/>
            <a:ext cx="11192256" cy="5610035"/>
          </a:xfrm>
        </p:spPr>
        <p:txBody>
          <a:bodyPr/>
          <a:lstStyle/>
          <a:p>
            <a:pPr marL="0" indent="0">
              <a:lnSpc>
                <a:spcPct val="150000"/>
              </a:lnSpc>
              <a:buNone/>
            </a:pPr>
            <a:r>
              <a:rPr lang="en-US" dirty="0"/>
              <a:t>Entrepreneurs all over the globe admire </a:t>
            </a:r>
            <a:r>
              <a:rPr lang="en-US" dirty="0">
                <a:hlinkClick r:id="rId2"/>
              </a:rPr>
              <a:t>Steve Jobs</a:t>
            </a:r>
            <a:r>
              <a:rPr lang="en-US" dirty="0"/>
              <a:t>, and for good reason; he was a bold visionary who completely revolutionized the tech industry. Even today, many years after his death, people still </a:t>
            </a:r>
            <a:r>
              <a:rPr lang="en-US" dirty="0">
                <a:solidFill>
                  <a:srgbClr val="00B0F0"/>
                </a:solidFill>
              </a:rPr>
              <a:t>consider</a:t>
            </a:r>
            <a:r>
              <a:rPr lang="en-US" dirty="0"/>
              <a:t> Steve Jobs a role model worth emulating. </a:t>
            </a:r>
            <a:r>
              <a:rPr lang="en-US" dirty="0">
                <a:solidFill>
                  <a:srgbClr val="00B0F0"/>
                </a:solidFill>
              </a:rPr>
              <a:t>Thankfully</a:t>
            </a:r>
            <a:r>
              <a:rPr lang="en-US" dirty="0"/>
              <a:t>, we can continue to learn from him through past interviews and speeches. The </a:t>
            </a:r>
            <a:r>
              <a:rPr lang="en-US" dirty="0">
                <a:solidFill>
                  <a:srgbClr val="00B0F0"/>
                </a:solidFill>
              </a:rPr>
              <a:t>valuable</a:t>
            </a:r>
            <a:r>
              <a:rPr lang="en-US" dirty="0"/>
              <a:t> advice he provided will help guide the next generation of innovators.</a:t>
            </a:r>
          </a:p>
          <a:p>
            <a:endParaRPr lang="en-US" dirty="0"/>
          </a:p>
        </p:txBody>
      </p:sp>
    </p:spTree>
    <p:extLst>
      <p:ext uri="{BB962C8B-B14F-4D97-AF65-F5344CB8AC3E}">
        <p14:creationId xmlns:p14="http://schemas.microsoft.com/office/powerpoint/2010/main" val="1176502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BFE23D-18F8-FD4B-ABE4-86DA1DC743C4}"/>
              </a:ext>
            </a:extLst>
          </p:cNvPr>
          <p:cNvSpPr>
            <a:spLocks noGrp="1"/>
          </p:cNvSpPr>
          <p:nvPr>
            <p:ph idx="1"/>
          </p:nvPr>
        </p:nvSpPr>
        <p:spPr>
          <a:xfrm>
            <a:off x="457200" y="566928"/>
            <a:ext cx="11192256" cy="5610035"/>
          </a:xfrm>
        </p:spPr>
        <p:txBody>
          <a:bodyPr>
            <a:normAutofit lnSpcReduction="10000"/>
          </a:bodyPr>
          <a:lstStyle/>
          <a:p>
            <a:pPr marL="0" indent="0">
              <a:buNone/>
            </a:pPr>
            <a:r>
              <a:rPr lang="en-US" b="1" dirty="0"/>
              <a:t>To be successful, find work you’re passionate about</a:t>
            </a:r>
            <a:endParaRPr lang="en-US" dirty="0"/>
          </a:p>
          <a:p>
            <a:pPr marL="0" indent="0">
              <a:lnSpc>
                <a:spcPct val="150000"/>
              </a:lnSpc>
              <a:buNone/>
            </a:pPr>
            <a:r>
              <a:rPr lang="en-US" dirty="0"/>
              <a:t>During the D5 Conference in 2007, an audience member </a:t>
            </a:r>
            <a:r>
              <a:rPr lang="en-US" dirty="0">
                <a:hlinkClick r:id="rId2"/>
              </a:rPr>
              <a:t>asked Steve Jobs</a:t>
            </a:r>
            <a:r>
              <a:rPr lang="en-US" dirty="0"/>
              <a:t> what </a:t>
            </a:r>
            <a:r>
              <a:rPr lang="en-US" dirty="0">
                <a:solidFill>
                  <a:srgbClr val="00B0F0"/>
                </a:solidFill>
              </a:rPr>
              <a:t>single</a:t>
            </a:r>
            <a:r>
              <a:rPr lang="en-US" dirty="0"/>
              <a:t> piece of advice he would give entrepreneurs on building valuable companies. Jobs answered the question </a:t>
            </a:r>
            <a:r>
              <a:rPr lang="en-US" dirty="0">
                <a:solidFill>
                  <a:srgbClr val="00B0F0"/>
                </a:solidFill>
              </a:rPr>
              <a:t>plainly</a:t>
            </a:r>
            <a:r>
              <a:rPr lang="en-US" dirty="0"/>
              <a:t>: in order to be successful, you must be passionate about the work you’re doing.</a:t>
            </a:r>
          </a:p>
          <a:p>
            <a:pPr marL="0" indent="0">
              <a:lnSpc>
                <a:spcPct val="150000"/>
              </a:lnSpc>
              <a:buNone/>
            </a:pPr>
            <a:r>
              <a:rPr lang="en-US" dirty="0"/>
              <a:t>In giving his answer, Jobs acknowledged the fact that this piece of advice is widely circulated and generally </a:t>
            </a:r>
            <a:r>
              <a:rPr lang="en-US" dirty="0">
                <a:solidFill>
                  <a:srgbClr val="00B0F0"/>
                </a:solidFill>
              </a:rPr>
              <a:t>regarded</a:t>
            </a:r>
            <a:r>
              <a:rPr lang="en-US" dirty="0"/>
              <a:t> as true. The real insight came when Jobs explained the reason </a:t>
            </a:r>
            <a:r>
              <a:rPr lang="en-US" dirty="0">
                <a:hlinkClick r:id="rId3"/>
              </a:rPr>
              <a:t>success</a:t>
            </a:r>
            <a:r>
              <a:rPr lang="en-US" dirty="0"/>
              <a:t> is dependent upon loving what you do — because that’s the only way you’ll persevere.</a:t>
            </a:r>
          </a:p>
          <a:p>
            <a:pPr marL="0" indent="0">
              <a:buNone/>
            </a:pPr>
            <a:endParaRPr lang="en-US" dirty="0"/>
          </a:p>
        </p:txBody>
      </p:sp>
    </p:spTree>
    <p:extLst>
      <p:ext uri="{BB962C8B-B14F-4D97-AF65-F5344CB8AC3E}">
        <p14:creationId xmlns:p14="http://schemas.microsoft.com/office/powerpoint/2010/main" val="1850562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BFE23D-18F8-FD4B-ABE4-86DA1DC743C4}"/>
              </a:ext>
            </a:extLst>
          </p:cNvPr>
          <p:cNvSpPr>
            <a:spLocks noGrp="1"/>
          </p:cNvSpPr>
          <p:nvPr>
            <p:ph idx="1"/>
          </p:nvPr>
        </p:nvSpPr>
        <p:spPr>
          <a:xfrm>
            <a:off x="457200" y="566928"/>
            <a:ext cx="11192256" cy="5610035"/>
          </a:xfrm>
        </p:spPr>
        <p:txBody>
          <a:bodyPr>
            <a:normAutofit/>
          </a:bodyPr>
          <a:lstStyle/>
          <a:p>
            <a:pPr marL="0" indent="0">
              <a:lnSpc>
                <a:spcPct val="150000"/>
              </a:lnSpc>
              <a:buNone/>
            </a:pPr>
            <a:r>
              <a:rPr lang="en-US" dirty="0"/>
              <a:t>As Jobs explained, building a business is not an easy task. To be successful, you must work hard and </a:t>
            </a:r>
            <a:r>
              <a:rPr lang="en-US" dirty="0">
                <a:solidFill>
                  <a:srgbClr val="00B0F0"/>
                </a:solidFill>
              </a:rPr>
              <a:t>overcome</a:t>
            </a:r>
            <a:r>
              <a:rPr lang="en-US" dirty="0"/>
              <a:t> repeated challenges over a long period of time without giving up. When faced with these ongoing challenges, most people will quit. But those who love what they’re doing will persevere because they’re driven by their </a:t>
            </a:r>
            <a:r>
              <a:rPr lang="en-US" dirty="0">
                <a:solidFill>
                  <a:srgbClr val="00B0F0"/>
                </a:solidFill>
              </a:rPr>
              <a:t>passion</a:t>
            </a:r>
            <a:r>
              <a:rPr lang="en-US" dirty="0"/>
              <a:t>, not by external rewards. </a:t>
            </a:r>
          </a:p>
          <a:p>
            <a:endParaRPr lang="en-US" dirty="0"/>
          </a:p>
        </p:txBody>
      </p:sp>
    </p:spTree>
    <p:extLst>
      <p:ext uri="{BB962C8B-B14F-4D97-AF65-F5344CB8AC3E}">
        <p14:creationId xmlns:p14="http://schemas.microsoft.com/office/powerpoint/2010/main" val="3655865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BFE23D-18F8-FD4B-ABE4-86DA1DC743C4}"/>
              </a:ext>
            </a:extLst>
          </p:cNvPr>
          <p:cNvSpPr>
            <a:spLocks noGrp="1"/>
          </p:cNvSpPr>
          <p:nvPr>
            <p:ph idx="1"/>
          </p:nvPr>
        </p:nvSpPr>
        <p:spPr>
          <a:xfrm>
            <a:off x="457200" y="566928"/>
            <a:ext cx="11192256" cy="5610035"/>
          </a:xfrm>
        </p:spPr>
        <p:txBody>
          <a:bodyPr>
            <a:normAutofit fontScale="85000" lnSpcReduction="10000"/>
          </a:bodyPr>
          <a:lstStyle/>
          <a:p>
            <a:pPr marL="0" indent="0">
              <a:buNone/>
            </a:pPr>
            <a:r>
              <a:rPr lang="en-US" b="1" dirty="0"/>
              <a:t>Let your curiosity and intuition lead you</a:t>
            </a:r>
            <a:endParaRPr lang="en-US" dirty="0"/>
          </a:p>
          <a:p>
            <a:pPr marL="0" indent="0">
              <a:lnSpc>
                <a:spcPct val="150000"/>
              </a:lnSpc>
              <a:buNone/>
            </a:pPr>
            <a:r>
              <a:rPr lang="en-US" dirty="0"/>
              <a:t>In his </a:t>
            </a:r>
            <a:r>
              <a:rPr lang="en-US" dirty="0">
                <a:hlinkClick r:id="rId2"/>
              </a:rPr>
              <a:t>commencement address</a:t>
            </a:r>
            <a:r>
              <a:rPr lang="en-US" dirty="0"/>
              <a:t> at Stanford University in 2005, Steve Jobs emphasized the </a:t>
            </a:r>
            <a:r>
              <a:rPr lang="en-US" dirty="0">
                <a:solidFill>
                  <a:srgbClr val="00B0F0"/>
                </a:solidFill>
              </a:rPr>
              <a:t>importance</a:t>
            </a:r>
            <a:r>
              <a:rPr lang="en-US" dirty="0"/>
              <a:t> of trusting your gut and following your curiosity. Jobs encouraged students to pursue their interests, even if they seem </a:t>
            </a:r>
            <a:r>
              <a:rPr lang="en-US" dirty="0">
                <a:solidFill>
                  <a:srgbClr val="00B0F0"/>
                </a:solidFill>
              </a:rPr>
              <a:t>impractical</a:t>
            </a:r>
            <a:r>
              <a:rPr lang="en-US" dirty="0"/>
              <a:t> at the time. He believed that much of his success could be attributed to this philosophy.  </a:t>
            </a:r>
          </a:p>
          <a:p>
            <a:pPr marL="0" indent="0">
              <a:lnSpc>
                <a:spcPct val="150000"/>
              </a:lnSpc>
              <a:buNone/>
            </a:pPr>
            <a:r>
              <a:rPr lang="en-US" dirty="0"/>
              <a:t>For example, Jobs took a class on calligraphy. He found the class fascinating but at the time it seemed to serve no practical purpose. It was only later, in looking back on his life, that Jobs recognized the importance of that calligraphy class; it gave him an </a:t>
            </a:r>
            <a:r>
              <a:rPr lang="en-US" dirty="0">
                <a:solidFill>
                  <a:srgbClr val="00B0F0"/>
                </a:solidFill>
              </a:rPr>
              <a:t>understanding</a:t>
            </a:r>
            <a:r>
              <a:rPr lang="en-US" dirty="0"/>
              <a:t> of great typography which he later applied when </a:t>
            </a:r>
            <a:r>
              <a:rPr lang="en-US" dirty="0">
                <a:hlinkClick r:id="rId3"/>
              </a:rPr>
              <a:t>designing</a:t>
            </a:r>
            <a:r>
              <a:rPr lang="en-US" dirty="0"/>
              <a:t> the Macintosh computer. </a:t>
            </a:r>
          </a:p>
          <a:p>
            <a:pPr marL="0" indent="0">
              <a:buNone/>
            </a:pPr>
            <a:endParaRPr lang="en-US" dirty="0"/>
          </a:p>
        </p:txBody>
      </p:sp>
    </p:spTree>
    <p:extLst>
      <p:ext uri="{BB962C8B-B14F-4D97-AF65-F5344CB8AC3E}">
        <p14:creationId xmlns:p14="http://schemas.microsoft.com/office/powerpoint/2010/main" val="3994448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BFE23D-18F8-FD4B-ABE4-86DA1DC743C4}"/>
              </a:ext>
            </a:extLst>
          </p:cNvPr>
          <p:cNvSpPr>
            <a:spLocks noGrp="1"/>
          </p:cNvSpPr>
          <p:nvPr>
            <p:ph idx="1"/>
          </p:nvPr>
        </p:nvSpPr>
        <p:spPr>
          <a:xfrm>
            <a:off x="457200" y="566928"/>
            <a:ext cx="11192256" cy="5610035"/>
          </a:xfrm>
        </p:spPr>
        <p:txBody>
          <a:bodyPr>
            <a:normAutofit/>
          </a:bodyPr>
          <a:lstStyle/>
          <a:p>
            <a:pPr marL="0" indent="0">
              <a:lnSpc>
                <a:spcPct val="150000"/>
              </a:lnSpc>
              <a:buNone/>
            </a:pPr>
            <a:r>
              <a:rPr lang="en-US" dirty="0"/>
              <a:t>Jobs believed that curiosity and intuition are trustworthy </a:t>
            </a:r>
            <a:r>
              <a:rPr lang="en-US" dirty="0">
                <a:solidFill>
                  <a:srgbClr val="00B0F0"/>
                </a:solidFill>
              </a:rPr>
              <a:t>guides</a:t>
            </a:r>
            <a:r>
              <a:rPr lang="en-US" dirty="0"/>
              <a:t>. Even if you can’t see where each decision is leading, you must have </a:t>
            </a:r>
            <a:r>
              <a:rPr lang="en-US" dirty="0">
                <a:solidFill>
                  <a:srgbClr val="00B0F0"/>
                </a:solidFill>
              </a:rPr>
              <a:t>faith</a:t>
            </a:r>
            <a:r>
              <a:rPr lang="en-US" dirty="0"/>
              <a:t> that your curiosity and intuition are guiding you along the right path. </a:t>
            </a:r>
          </a:p>
          <a:p>
            <a:endParaRPr lang="en-US" dirty="0"/>
          </a:p>
        </p:txBody>
      </p:sp>
    </p:spTree>
    <p:extLst>
      <p:ext uri="{BB962C8B-B14F-4D97-AF65-F5344CB8AC3E}">
        <p14:creationId xmlns:p14="http://schemas.microsoft.com/office/powerpoint/2010/main" val="41384724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BFE23D-18F8-FD4B-ABE4-86DA1DC743C4}"/>
              </a:ext>
            </a:extLst>
          </p:cNvPr>
          <p:cNvSpPr>
            <a:spLocks noGrp="1"/>
          </p:cNvSpPr>
          <p:nvPr>
            <p:ph idx="1"/>
          </p:nvPr>
        </p:nvSpPr>
        <p:spPr>
          <a:xfrm>
            <a:off x="457200" y="566928"/>
            <a:ext cx="11192256" cy="5610035"/>
          </a:xfrm>
        </p:spPr>
        <p:txBody>
          <a:bodyPr>
            <a:normAutofit/>
          </a:bodyPr>
          <a:lstStyle/>
          <a:p>
            <a:pPr marL="0" indent="0">
              <a:buNone/>
            </a:pPr>
            <a:r>
              <a:rPr lang="en-US" b="1" dirty="0"/>
              <a:t>Ignore the expectations of others</a:t>
            </a:r>
            <a:endParaRPr lang="en-US" dirty="0"/>
          </a:p>
          <a:p>
            <a:pPr marL="0" indent="0">
              <a:lnSpc>
                <a:spcPct val="150000"/>
              </a:lnSpc>
              <a:buNone/>
            </a:pPr>
            <a:r>
              <a:rPr lang="en-US" dirty="0"/>
              <a:t>Steve Jobs repeatedly advised people to ignore the </a:t>
            </a:r>
            <a:r>
              <a:rPr lang="en-US" dirty="0">
                <a:solidFill>
                  <a:srgbClr val="00B0F0"/>
                </a:solidFill>
              </a:rPr>
              <a:t>limitations</a:t>
            </a:r>
            <a:r>
              <a:rPr lang="en-US" dirty="0"/>
              <a:t> imposed by others and create their own lives. In a </a:t>
            </a:r>
            <a:r>
              <a:rPr lang="en-US" dirty="0">
                <a:hlinkClick r:id="rId2"/>
              </a:rPr>
              <a:t>1994 interview</a:t>
            </a:r>
            <a:r>
              <a:rPr lang="en-US" dirty="0"/>
              <a:t> with The Santa Clara Valley Historical Association, Jobs discussed the false nature of society’s boundaries and </a:t>
            </a:r>
            <a:r>
              <a:rPr lang="en-US" dirty="0">
                <a:solidFill>
                  <a:srgbClr val="00B0F0"/>
                </a:solidFill>
              </a:rPr>
              <a:t>stated</a:t>
            </a:r>
            <a:r>
              <a:rPr lang="en-US" dirty="0"/>
              <a:t> his belief that people should question those limitations. He believed that people have the power to changes lives -- their own and those of others -- if they’re willing to challenge the </a:t>
            </a:r>
            <a:r>
              <a:rPr lang="en-US" dirty="0">
                <a:solidFill>
                  <a:srgbClr val="00B0F0"/>
                </a:solidFill>
              </a:rPr>
              <a:t>status quo</a:t>
            </a:r>
            <a:r>
              <a:rPr lang="en-US" dirty="0"/>
              <a:t>. </a:t>
            </a:r>
          </a:p>
          <a:p>
            <a:pPr marL="0" indent="0">
              <a:buNone/>
            </a:pPr>
            <a:endParaRPr lang="en-US" dirty="0"/>
          </a:p>
        </p:txBody>
      </p:sp>
    </p:spTree>
    <p:extLst>
      <p:ext uri="{BB962C8B-B14F-4D97-AF65-F5344CB8AC3E}">
        <p14:creationId xmlns:p14="http://schemas.microsoft.com/office/powerpoint/2010/main" val="368269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BFE23D-18F8-FD4B-ABE4-86DA1DC743C4}"/>
              </a:ext>
            </a:extLst>
          </p:cNvPr>
          <p:cNvSpPr>
            <a:spLocks noGrp="1"/>
          </p:cNvSpPr>
          <p:nvPr>
            <p:ph idx="1"/>
          </p:nvPr>
        </p:nvSpPr>
        <p:spPr>
          <a:xfrm>
            <a:off x="457200" y="566928"/>
            <a:ext cx="11192256" cy="5610035"/>
          </a:xfrm>
        </p:spPr>
        <p:txBody>
          <a:bodyPr>
            <a:normAutofit/>
          </a:bodyPr>
          <a:lstStyle/>
          <a:p>
            <a:pPr marL="0" indent="0">
              <a:lnSpc>
                <a:spcPct val="150000"/>
              </a:lnSpc>
              <a:buNone/>
            </a:pPr>
            <a:r>
              <a:rPr lang="en-US" dirty="0"/>
              <a:t>Steve Jobs reiterated this point in his </a:t>
            </a:r>
            <a:r>
              <a:rPr lang="en-US" dirty="0">
                <a:hlinkClick r:id="rId2"/>
              </a:rPr>
              <a:t>Stanford commencement address</a:t>
            </a:r>
            <a:r>
              <a:rPr lang="en-US" dirty="0"/>
              <a:t>. In it, he said, “Your time is limited, so don’t </a:t>
            </a:r>
            <a:r>
              <a:rPr lang="en-US" dirty="0">
                <a:solidFill>
                  <a:srgbClr val="00B0F0"/>
                </a:solidFill>
              </a:rPr>
              <a:t>waste</a:t>
            </a:r>
            <a:r>
              <a:rPr lang="en-US" dirty="0"/>
              <a:t> it living someone else’s life. Don’t be trapped by dogma -- which is living with the results of other people’s thinking. Don’t let the noise of others’ opinions drown out your own inner voice. And most important, have the </a:t>
            </a:r>
            <a:r>
              <a:rPr lang="en-US" dirty="0">
                <a:solidFill>
                  <a:srgbClr val="00B0F0"/>
                </a:solidFill>
              </a:rPr>
              <a:t>courage</a:t>
            </a:r>
            <a:r>
              <a:rPr lang="en-US" dirty="0"/>
              <a:t> to follow your heart and intuition. They somehow already know what you truly want to become. Everything else is secondary.”</a:t>
            </a:r>
          </a:p>
          <a:p>
            <a:endParaRPr lang="en-US" dirty="0"/>
          </a:p>
        </p:txBody>
      </p:sp>
    </p:spTree>
    <p:extLst>
      <p:ext uri="{BB962C8B-B14F-4D97-AF65-F5344CB8AC3E}">
        <p14:creationId xmlns:p14="http://schemas.microsoft.com/office/powerpoint/2010/main" val="17765710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BFE23D-18F8-FD4B-ABE4-86DA1DC743C4}"/>
              </a:ext>
            </a:extLst>
          </p:cNvPr>
          <p:cNvSpPr>
            <a:spLocks noGrp="1"/>
          </p:cNvSpPr>
          <p:nvPr>
            <p:ph idx="1"/>
          </p:nvPr>
        </p:nvSpPr>
        <p:spPr>
          <a:xfrm>
            <a:off x="457200" y="566928"/>
            <a:ext cx="11192256" cy="5610035"/>
          </a:xfrm>
        </p:spPr>
        <p:txBody>
          <a:bodyPr>
            <a:normAutofit/>
          </a:bodyPr>
          <a:lstStyle/>
          <a:p>
            <a:pPr marL="0" indent="0">
              <a:buNone/>
            </a:pPr>
            <a:r>
              <a:rPr lang="en-US" b="1" dirty="0"/>
              <a:t>Overcome the fear of failure and take action</a:t>
            </a:r>
            <a:endParaRPr lang="en-US" dirty="0"/>
          </a:p>
          <a:p>
            <a:pPr marL="0" indent="0">
              <a:lnSpc>
                <a:spcPct val="150000"/>
              </a:lnSpc>
              <a:buNone/>
            </a:pPr>
            <a:r>
              <a:rPr lang="en-US" dirty="0"/>
              <a:t>Steve Jobs discussed</a:t>
            </a:r>
            <a:r>
              <a:rPr lang="en-US" dirty="0">
                <a:hlinkClick r:id="rId2"/>
              </a:rPr>
              <a:t> failure</a:t>
            </a:r>
            <a:r>
              <a:rPr lang="en-US" dirty="0"/>
              <a:t> in his </a:t>
            </a:r>
            <a:r>
              <a:rPr lang="en-US" dirty="0">
                <a:hlinkClick r:id="rId3"/>
              </a:rPr>
              <a:t>1994 interview</a:t>
            </a:r>
            <a:r>
              <a:rPr lang="en-US" dirty="0"/>
              <a:t> with The Santa Clara Valley Historical Association. In the interview, Jobs </a:t>
            </a:r>
            <a:r>
              <a:rPr lang="en-US" dirty="0">
                <a:solidFill>
                  <a:srgbClr val="00B0F0"/>
                </a:solidFill>
              </a:rPr>
              <a:t>describes</a:t>
            </a:r>
            <a:r>
              <a:rPr lang="en-US" dirty="0"/>
              <a:t> calling Bill Hewlett, the co-founder of Hewlett-Packard, at his home in Palo Alto, California. Jobs -- who was only 12 years old at the time -- called to ask if Hewlett had any spare parts he could use to build a frequency counter. Hewlett not only gave Jobs the parts he </a:t>
            </a:r>
            <a:r>
              <a:rPr lang="en-US" dirty="0">
                <a:solidFill>
                  <a:srgbClr val="00B0F0"/>
                </a:solidFill>
              </a:rPr>
              <a:t>requested</a:t>
            </a:r>
            <a:r>
              <a:rPr lang="en-US" dirty="0"/>
              <a:t>, he also hired him to work on the assembly line building frequency counters the following </a:t>
            </a:r>
            <a:r>
              <a:rPr lang="en-US" dirty="0">
                <a:solidFill>
                  <a:srgbClr val="00B0F0"/>
                </a:solidFill>
              </a:rPr>
              <a:t>summer</a:t>
            </a:r>
            <a:r>
              <a:rPr lang="en-US" dirty="0"/>
              <a:t>.</a:t>
            </a:r>
          </a:p>
          <a:p>
            <a:endParaRPr lang="en-US" dirty="0"/>
          </a:p>
        </p:txBody>
      </p:sp>
    </p:spTree>
    <p:extLst>
      <p:ext uri="{BB962C8B-B14F-4D97-AF65-F5344CB8AC3E}">
        <p14:creationId xmlns:p14="http://schemas.microsoft.com/office/powerpoint/2010/main" val="42152851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BFE23D-18F8-FD4B-ABE4-86DA1DC743C4}"/>
              </a:ext>
            </a:extLst>
          </p:cNvPr>
          <p:cNvSpPr>
            <a:spLocks noGrp="1"/>
          </p:cNvSpPr>
          <p:nvPr>
            <p:ph idx="1"/>
          </p:nvPr>
        </p:nvSpPr>
        <p:spPr>
          <a:xfrm>
            <a:off x="457200" y="566928"/>
            <a:ext cx="11192256" cy="5610035"/>
          </a:xfrm>
        </p:spPr>
        <p:txBody>
          <a:bodyPr>
            <a:normAutofit/>
          </a:bodyPr>
          <a:lstStyle/>
          <a:p>
            <a:pPr marL="0" indent="0">
              <a:lnSpc>
                <a:spcPct val="150000"/>
              </a:lnSpc>
              <a:buNone/>
            </a:pPr>
            <a:r>
              <a:rPr lang="en-US" dirty="0"/>
              <a:t>Jobs used this example to demonstrate that success only comes when you’re willing to take action and go after what you want. Instead of </a:t>
            </a:r>
            <a:r>
              <a:rPr lang="en-US" dirty="0">
                <a:solidFill>
                  <a:srgbClr val="00B0F0"/>
                </a:solidFill>
              </a:rPr>
              <a:t>fearing</a:t>
            </a:r>
            <a:r>
              <a:rPr lang="en-US" dirty="0"/>
              <a:t> Hewlett’s response and making excuses, Jobs took a chance -- one that paid off. In the interview, Jobs states, “that's what separates the people that do things from the people that just </a:t>
            </a:r>
            <a:r>
              <a:rPr lang="en-US" dirty="0">
                <a:solidFill>
                  <a:srgbClr val="00B0F0"/>
                </a:solidFill>
              </a:rPr>
              <a:t>dream</a:t>
            </a:r>
            <a:r>
              <a:rPr lang="en-US" dirty="0"/>
              <a:t> about them: you’ve got to act and you've got to be willing to fail.”</a:t>
            </a:r>
          </a:p>
          <a:p>
            <a:endParaRPr lang="en-US" dirty="0"/>
          </a:p>
        </p:txBody>
      </p:sp>
    </p:spTree>
    <p:extLst>
      <p:ext uri="{BB962C8B-B14F-4D97-AF65-F5344CB8AC3E}">
        <p14:creationId xmlns:p14="http://schemas.microsoft.com/office/powerpoint/2010/main" val="28025359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BFE23D-18F8-FD4B-ABE4-86DA1DC743C4}"/>
              </a:ext>
            </a:extLst>
          </p:cNvPr>
          <p:cNvSpPr>
            <a:spLocks noGrp="1"/>
          </p:cNvSpPr>
          <p:nvPr>
            <p:ph idx="1"/>
          </p:nvPr>
        </p:nvSpPr>
        <p:spPr>
          <a:xfrm>
            <a:off x="457200" y="566928"/>
            <a:ext cx="11192256" cy="5610035"/>
          </a:xfrm>
        </p:spPr>
        <p:txBody>
          <a:bodyPr>
            <a:normAutofit fontScale="92500"/>
          </a:bodyPr>
          <a:lstStyle/>
          <a:p>
            <a:pPr marL="0" indent="0">
              <a:buNone/>
            </a:pPr>
            <a:r>
              <a:rPr lang="en-US" b="1" dirty="0"/>
              <a:t>Remember there’s a deadline</a:t>
            </a:r>
            <a:endParaRPr lang="en-US" dirty="0"/>
          </a:p>
          <a:p>
            <a:pPr marL="0" indent="0">
              <a:lnSpc>
                <a:spcPct val="150000"/>
              </a:lnSpc>
              <a:buNone/>
            </a:pPr>
            <a:r>
              <a:rPr lang="en-US" dirty="0"/>
              <a:t>Steve Jobs knew what it was like to be </a:t>
            </a:r>
            <a:r>
              <a:rPr lang="en-US" dirty="0">
                <a:solidFill>
                  <a:srgbClr val="00B0F0"/>
                </a:solidFill>
              </a:rPr>
              <a:t>constantly</a:t>
            </a:r>
            <a:r>
              <a:rPr lang="en-US" dirty="0"/>
              <a:t> aware of your own mortality. He was first diagnosed with cancer in 2003 but didn’t succumb to the disease until October of 2011. But even before his diagnosis, Jobs understood that every day is important because our time on this </a:t>
            </a:r>
            <a:r>
              <a:rPr lang="en-US" dirty="0">
                <a:solidFill>
                  <a:srgbClr val="00B0F0"/>
                </a:solidFill>
              </a:rPr>
              <a:t>planet</a:t>
            </a:r>
            <a:r>
              <a:rPr lang="en-US" dirty="0"/>
              <a:t> is limited. </a:t>
            </a:r>
          </a:p>
          <a:p>
            <a:pPr marL="0" indent="0">
              <a:lnSpc>
                <a:spcPct val="150000"/>
              </a:lnSpc>
              <a:buNone/>
            </a:pPr>
            <a:r>
              <a:rPr lang="en-US" dirty="0"/>
              <a:t>Jobs relayed this valuable piece of </a:t>
            </a:r>
            <a:r>
              <a:rPr lang="en-US" dirty="0">
                <a:solidFill>
                  <a:srgbClr val="00B0F0"/>
                </a:solidFill>
              </a:rPr>
              <a:t>wisdom</a:t>
            </a:r>
            <a:r>
              <a:rPr lang="en-US" dirty="0"/>
              <a:t> during his </a:t>
            </a:r>
            <a:r>
              <a:rPr lang="en-US" dirty="0">
                <a:hlinkClick r:id="rId2"/>
              </a:rPr>
              <a:t>2005 commencement address</a:t>
            </a:r>
            <a:r>
              <a:rPr lang="en-US" dirty="0"/>
              <a:t>. In it, Jobs describes how at the age of 17, he read a quote that would provide guidance throughout his life. The quote was, “If you live each day as if it was your last, someday you’ll most certainly be right.”</a:t>
            </a:r>
          </a:p>
          <a:p>
            <a:pPr marL="0" indent="0">
              <a:buNone/>
            </a:pPr>
            <a:endParaRPr lang="en-US" dirty="0"/>
          </a:p>
        </p:txBody>
      </p:sp>
    </p:spTree>
    <p:extLst>
      <p:ext uri="{BB962C8B-B14F-4D97-AF65-F5344CB8AC3E}">
        <p14:creationId xmlns:p14="http://schemas.microsoft.com/office/powerpoint/2010/main" val="39970824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BFE23D-18F8-FD4B-ABE4-86DA1DC743C4}"/>
              </a:ext>
            </a:extLst>
          </p:cNvPr>
          <p:cNvSpPr>
            <a:spLocks noGrp="1"/>
          </p:cNvSpPr>
          <p:nvPr>
            <p:ph idx="1"/>
          </p:nvPr>
        </p:nvSpPr>
        <p:spPr>
          <a:xfrm>
            <a:off x="457200" y="566928"/>
            <a:ext cx="11192256" cy="5610035"/>
          </a:xfrm>
        </p:spPr>
        <p:txBody>
          <a:bodyPr>
            <a:normAutofit/>
          </a:bodyPr>
          <a:lstStyle/>
          <a:p>
            <a:pPr marL="0" indent="0">
              <a:lnSpc>
                <a:spcPct val="150000"/>
              </a:lnSpc>
              <a:buNone/>
            </a:pPr>
            <a:r>
              <a:rPr lang="en-US" dirty="0"/>
              <a:t>Jobs then illustrated how this quote helped shape his life by saying, “Since then, for the past 33 years, I have looked in the </a:t>
            </a:r>
            <a:r>
              <a:rPr lang="en-US" dirty="0">
                <a:solidFill>
                  <a:srgbClr val="00B0F0"/>
                </a:solidFill>
              </a:rPr>
              <a:t>mirror</a:t>
            </a:r>
            <a:r>
              <a:rPr lang="en-US" dirty="0"/>
              <a:t> every morning and asked myself: ‘If today were the last day of my life, would I want to do what I am about to do today?’ And whenever the answer has been ‘No’ for too many days in a row, I know I need to change </a:t>
            </a:r>
            <a:r>
              <a:rPr lang="en-US" dirty="0">
                <a:solidFill>
                  <a:srgbClr val="00B0F0"/>
                </a:solidFill>
              </a:rPr>
              <a:t>something</a:t>
            </a:r>
            <a:r>
              <a:rPr lang="en-US" dirty="0"/>
              <a:t>.” </a:t>
            </a:r>
          </a:p>
          <a:p>
            <a:endParaRPr lang="en-US" dirty="0"/>
          </a:p>
        </p:txBody>
      </p:sp>
    </p:spTree>
    <p:extLst>
      <p:ext uri="{BB962C8B-B14F-4D97-AF65-F5344CB8AC3E}">
        <p14:creationId xmlns:p14="http://schemas.microsoft.com/office/powerpoint/2010/main" val="32887691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2116</Words>
  <Application>Microsoft Macintosh PowerPoint</Application>
  <PresentationFormat>Widescreen</PresentationFormat>
  <Paragraphs>59</Paragraphs>
  <Slides>26</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2" baseType="lpstr">
      <vt:lpstr>Arial</vt:lpstr>
      <vt:lpstr>Calibri</vt:lpstr>
      <vt:lpstr>Calibri Light</vt:lpstr>
      <vt:lpstr>Wingdings</vt:lpstr>
      <vt:lpstr>Office Theme</vt:lpstr>
      <vt:lpstr>Microsoft Word Document</vt:lpstr>
      <vt:lpstr>The Best Advice Steve Jobs Ever Gave</vt:lpstr>
      <vt:lpstr>Instructions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Activity</vt:lpstr>
      <vt:lpstr>Cloze Answer Key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Best Advice Steve Jobs Ever Gave</dc:title>
  <dc:creator>Conan Kmiecik</dc:creator>
  <cp:lastModifiedBy>Conan Kmiecik</cp:lastModifiedBy>
  <cp:revision>3</cp:revision>
  <dcterms:created xsi:type="dcterms:W3CDTF">2021-02-13T11:58:36Z</dcterms:created>
  <dcterms:modified xsi:type="dcterms:W3CDTF">2021-02-13T12:36:26Z</dcterms:modified>
</cp:coreProperties>
</file>