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1" r:id="rId2"/>
    <p:sldId id="260" r:id="rId3"/>
    <p:sldId id="257" r:id="rId4"/>
    <p:sldId id="262" r:id="rId5"/>
    <p:sldId id="263" r:id="rId6"/>
    <p:sldId id="264" r:id="rId7"/>
    <p:sldId id="265" r:id="rId8"/>
    <p:sldId id="266"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293"/>
    <p:restoredTop sz="94313"/>
  </p:normalViewPr>
  <p:slideViewPr>
    <p:cSldViewPr snapToGrid="0" snapToObjects="1">
      <p:cViewPr varScale="1">
        <p:scale>
          <a:sx n="103" d="100"/>
          <a:sy n="103" d="100"/>
        </p:scale>
        <p:origin x="16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3B8BE-7BA7-F64B-B54C-6A0C7F1DF6D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57413A9-5344-F44D-9BDD-045981D32C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EE830F5-D950-F444-B9F3-181318882BD1}"/>
              </a:ext>
            </a:extLst>
          </p:cNvPr>
          <p:cNvSpPr>
            <a:spLocks noGrp="1"/>
          </p:cNvSpPr>
          <p:nvPr>
            <p:ph type="dt" sz="half" idx="10"/>
          </p:nvPr>
        </p:nvSpPr>
        <p:spPr/>
        <p:txBody>
          <a:bodyPr/>
          <a:lstStyle/>
          <a:p>
            <a:fld id="{744404F3-6D2C-CA4A-AF92-9579AFFD8729}" type="datetimeFigureOut">
              <a:rPr lang="en-US" smtClean="0"/>
              <a:t>2/2/21</a:t>
            </a:fld>
            <a:endParaRPr lang="en-US"/>
          </a:p>
        </p:txBody>
      </p:sp>
      <p:sp>
        <p:nvSpPr>
          <p:cNvPr id="5" name="Footer Placeholder 4">
            <a:extLst>
              <a:ext uri="{FF2B5EF4-FFF2-40B4-BE49-F238E27FC236}">
                <a16:creationId xmlns:a16="http://schemas.microsoft.com/office/drawing/2014/main" id="{040D7CE1-2887-F949-8E27-3FE71174AD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A77849-1FCF-3F48-AAA3-7DF669DFE655}"/>
              </a:ext>
            </a:extLst>
          </p:cNvPr>
          <p:cNvSpPr>
            <a:spLocks noGrp="1"/>
          </p:cNvSpPr>
          <p:nvPr>
            <p:ph type="sldNum" sz="quarter" idx="12"/>
          </p:nvPr>
        </p:nvSpPr>
        <p:spPr/>
        <p:txBody>
          <a:bodyPr/>
          <a:lstStyle/>
          <a:p>
            <a:fld id="{382ADC06-7108-814D-91E6-53DEC0563EDC}" type="slidenum">
              <a:rPr lang="en-US" smtClean="0"/>
              <a:t>‹#›</a:t>
            </a:fld>
            <a:endParaRPr lang="en-US"/>
          </a:p>
        </p:txBody>
      </p:sp>
    </p:spTree>
    <p:extLst>
      <p:ext uri="{BB962C8B-B14F-4D97-AF65-F5344CB8AC3E}">
        <p14:creationId xmlns:p14="http://schemas.microsoft.com/office/powerpoint/2010/main" val="3393894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7C8B0-26B5-C14E-B242-0C375AA4DC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FE4FB8-2355-744B-BF29-0EF2E91D4E1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2A6F49-7680-2249-9098-0BD74D33C25D}"/>
              </a:ext>
            </a:extLst>
          </p:cNvPr>
          <p:cNvSpPr>
            <a:spLocks noGrp="1"/>
          </p:cNvSpPr>
          <p:nvPr>
            <p:ph type="dt" sz="half" idx="10"/>
          </p:nvPr>
        </p:nvSpPr>
        <p:spPr/>
        <p:txBody>
          <a:bodyPr/>
          <a:lstStyle/>
          <a:p>
            <a:fld id="{744404F3-6D2C-CA4A-AF92-9579AFFD8729}" type="datetimeFigureOut">
              <a:rPr lang="en-US" smtClean="0"/>
              <a:t>2/2/21</a:t>
            </a:fld>
            <a:endParaRPr lang="en-US"/>
          </a:p>
        </p:txBody>
      </p:sp>
      <p:sp>
        <p:nvSpPr>
          <p:cNvPr id="5" name="Footer Placeholder 4">
            <a:extLst>
              <a:ext uri="{FF2B5EF4-FFF2-40B4-BE49-F238E27FC236}">
                <a16:creationId xmlns:a16="http://schemas.microsoft.com/office/drawing/2014/main" id="{A24D659C-24AF-2C4D-A6E7-84E29C3D41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B0D87E-C057-0042-A332-A82966A961DC}"/>
              </a:ext>
            </a:extLst>
          </p:cNvPr>
          <p:cNvSpPr>
            <a:spLocks noGrp="1"/>
          </p:cNvSpPr>
          <p:nvPr>
            <p:ph type="sldNum" sz="quarter" idx="12"/>
          </p:nvPr>
        </p:nvSpPr>
        <p:spPr/>
        <p:txBody>
          <a:bodyPr/>
          <a:lstStyle/>
          <a:p>
            <a:fld id="{382ADC06-7108-814D-91E6-53DEC0563EDC}" type="slidenum">
              <a:rPr lang="en-US" smtClean="0"/>
              <a:t>‹#›</a:t>
            </a:fld>
            <a:endParaRPr lang="en-US"/>
          </a:p>
        </p:txBody>
      </p:sp>
    </p:spTree>
    <p:extLst>
      <p:ext uri="{BB962C8B-B14F-4D97-AF65-F5344CB8AC3E}">
        <p14:creationId xmlns:p14="http://schemas.microsoft.com/office/powerpoint/2010/main" val="3011279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AFAF6-70EE-A64F-A03C-632C7F31E7C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BF6AFEE-7075-9B45-A28A-946A85C8A9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A987EC-4F80-2F4B-B8C2-B1E0DDF57200}"/>
              </a:ext>
            </a:extLst>
          </p:cNvPr>
          <p:cNvSpPr>
            <a:spLocks noGrp="1"/>
          </p:cNvSpPr>
          <p:nvPr>
            <p:ph type="dt" sz="half" idx="10"/>
          </p:nvPr>
        </p:nvSpPr>
        <p:spPr/>
        <p:txBody>
          <a:bodyPr/>
          <a:lstStyle/>
          <a:p>
            <a:fld id="{744404F3-6D2C-CA4A-AF92-9579AFFD8729}" type="datetimeFigureOut">
              <a:rPr lang="en-US" smtClean="0"/>
              <a:t>2/2/21</a:t>
            </a:fld>
            <a:endParaRPr lang="en-US"/>
          </a:p>
        </p:txBody>
      </p:sp>
      <p:sp>
        <p:nvSpPr>
          <p:cNvPr id="5" name="Footer Placeholder 4">
            <a:extLst>
              <a:ext uri="{FF2B5EF4-FFF2-40B4-BE49-F238E27FC236}">
                <a16:creationId xmlns:a16="http://schemas.microsoft.com/office/drawing/2014/main" id="{7327F90B-CD21-DE42-B630-2EFB1BF57A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ADBBB8-DBA1-BA46-B639-1CB717603617}"/>
              </a:ext>
            </a:extLst>
          </p:cNvPr>
          <p:cNvSpPr>
            <a:spLocks noGrp="1"/>
          </p:cNvSpPr>
          <p:nvPr>
            <p:ph type="sldNum" sz="quarter" idx="12"/>
          </p:nvPr>
        </p:nvSpPr>
        <p:spPr/>
        <p:txBody>
          <a:bodyPr/>
          <a:lstStyle/>
          <a:p>
            <a:fld id="{382ADC06-7108-814D-91E6-53DEC0563EDC}" type="slidenum">
              <a:rPr lang="en-US" smtClean="0"/>
              <a:t>‹#›</a:t>
            </a:fld>
            <a:endParaRPr lang="en-US"/>
          </a:p>
        </p:txBody>
      </p:sp>
    </p:spTree>
    <p:extLst>
      <p:ext uri="{BB962C8B-B14F-4D97-AF65-F5344CB8AC3E}">
        <p14:creationId xmlns:p14="http://schemas.microsoft.com/office/powerpoint/2010/main" val="2081204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8417D-4A0F-5D42-9867-0ECFA023FD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A6E2900-8925-AD48-9DFD-F7E1882609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002F2A4-EC94-D64D-BC09-D90BDB86DCD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F5E06F1-5E84-0B47-A9A1-C41BFB35F90D}"/>
              </a:ext>
            </a:extLst>
          </p:cNvPr>
          <p:cNvSpPr>
            <a:spLocks noGrp="1"/>
          </p:cNvSpPr>
          <p:nvPr>
            <p:ph type="dt" sz="half" idx="10"/>
          </p:nvPr>
        </p:nvSpPr>
        <p:spPr/>
        <p:txBody>
          <a:bodyPr/>
          <a:lstStyle/>
          <a:p>
            <a:fld id="{744404F3-6D2C-CA4A-AF92-9579AFFD8729}" type="datetimeFigureOut">
              <a:rPr lang="en-US" smtClean="0"/>
              <a:t>2/2/21</a:t>
            </a:fld>
            <a:endParaRPr lang="en-US"/>
          </a:p>
        </p:txBody>
      </p:sp>
      <p:sp>
        <p:nvSpPr>
          <p:cNvPr id="6" name="Footer Placeholder 5">
            <a:extLst>
              <a:ext uri="{FF2B5EF4-FFF2-40B4-BE49-F238E27FC236}">
                <a16:creationId xmlns:a16="http://schemas.microsoft.com/office/drawing/2014/main" id="{A250E213-FC28-7D4B-A1D9-3DE3C0F739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A384CC-7104-0841-9FD8-855AB664E562}"/>
              </a:ext>
            </a:extLst>
          </p:cNvPr>
          <p:cNvSpPr>
            <a:spLocks noGrp="1"/>
          </p:cNvSpPr>
          <p:nvPr>
            <p:ph type="sldNum" sz="quarter" idx="12"/>
          </p:nvPr>
        </p:nvSpPr>
        <p:spPr/>
        <p:txBody>
          <a:bodyPr/>
          <a:lstStyle/>
          <a:p>
            <a:fld id="{382ADC06-7108-814D-91E6-53DEC0563EDC}" type="slidenum">
              <a:rPr lang="en-US" smtClean="0"/>
              <a:t>‹#›</a:t>
            </a:fld>
            <a:endParaRPr lang="en-US"/>
          </a:p>
        </p:txBody>
      </p:sp>
    </p:spTree>
    <p:extLst>
      <p:ext uri="{BB962C8B-B14F-4D97-AF65-F5344CB8AC3E}">
        <p14:creationId xmlns:p14="http://schemas.microsoft.com/office/powerpoint/2010/main" val="33595941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E1498-8720-B449-B245-5BB158966EB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8B639D9-B544-3845-979E-75654C5F3EB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1B8A2E-B841-FB49-974F-3ACF0648BA1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C9FFA2E-A2A0-D542-BCB8-C9689CCEBF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E500A8D-265D-F04A-8450-607B15028C5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1152E4B-9297-4941-8575-DA49189170BC}"/>
              </a:ext>
            </a:extLst>
          </p:cNvPr>
          <p:cNvSpPr>
            <a:spLocks noGrp="1"/>
          </p:cNvSpPr>
          <p:nvPr>
            <p:ph type="dt" sz="half" idx="10"/>
          </p:nvPr>
        </p:nvSpPr>
        <p:spPr/>
        <p:txBody>
          <a:bodyPr/>
          <a:lstStyle/>
          <a:p>
            <a:fld id="{744404F3-6D2C-CA4A-AF92-9579AFFD8729}" type="datetimeFigureOut">
              <a:rPr lang="en-US" smtClean="0"/>
              <a:t>2/2/21</a:t>
            </a:fld>
            <a:endParaRPr lang="en-US"/>
          </a:p>
        </p:txBody>
      </p:sp>
      <p:sp>
        <p:nvSpPr>
          <p:cNvPr id="8" name="Footer Placeholder 7">
            <a:extLst>
              <a:ext uri="{FF2B5EF4-FFF2-40B4-BE49-F238E27FC236}">
                <a16:creationId xmlns:a16="http://schemas.microsoft.com/office/drawing/2014/main" id="{4A75738A-F19F-3442-A2FD-11BF371D809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7E57C10-4198-AB48-8634-705DF36A4641}"/>
              </a:ext>
            </a:extLst>
          </p:cNvPr>
          <p:cNvSpPr>
            <a:spLocks noGrp="1"/>
          </p:cNvSpPr>
          <p:nvPr>
            <p:ph type="sldNum" sz="quarter" idx="12"/>
          </p:nvPr>
        </p:nvSpPr>
        <p:spPr/>
        <p:txBody>
          <a:bodyPr/>
          <a:lstStyle/>
          <a:p>
            <a:fld id="{382ADC06-7108-814D-91E6-53DEC0563EDC}" type="slidenum">
              <a:rPr lang="en-US" smtClean="0"/>
              <a:t>‹#›</a:t>
            </a:fld>
            <a:endParaRPr lang="en-US"/>
          </a:p>
        </p:txBody>
      </p:sp>
    </p:spTree>
    <p:extLst>
      <p:ext uri="{BB962C8B-B14F-4D97-AF65-F5344CB8AC3E}">
        <p14:creationId xmlns:p14="http://schemas.microsoft.com/office/powerpoint/2010/main" val="3411411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85753-4BE3-A340-A761-99007BB6AB0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2E9F601-E0ED-604A-B72D-895323B85F8F}"/>
              </a:ext>
            </a:extLst>
          </p:cNvPr>
          <p:cNvSpPr>
            <a:spLocks noGrp="1"/>
          </p:cNvSpPr>
          <p:nvPr>
            <p:ph type="dt" sz="half" idx="10"/>
          </p:nvPr>
        </p:nvSpPr>
        <p:spPr/>
        <p:txBody>
          <a:bodyPr/>
          <a:lstStyle/>
          <a:p>
            <a:fld id="{744404F3-6D2C-CA4A-AF92-9579AFFD8729}" type="datetimeFigureOut">
              <a:rPr lang="en-US" smtClean="0"/>
              <a:t>2/2/21</a:t>
            </a:fld>
            <a:endParaRPr lang="en-US"/>
          </a:p>
        </p:txBody>
      </p:sp>
      <p:sp>
        <p:nvSpPr>
          <p:cNvPr id="4" name="Footer Placeholder 3">
            <a:extLst>
              <a:ext uri="{FF2B5EF4-FFF2-40B4-BE49-F238E27FC236}">
                <a16:creationId xmlns:a16="http://schemas.microsoft.com/office/drawing/2014/main" id="{A0EACCB2-54FC-3D49-A8EB-8E08886C49B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DDF7219-6A27-8E4F-802D-5E3D55FEF424}"/>
              </a:ext>
            </a:extLst>
          </p:cNvPr>
          <p:cNvSpPr>
            <a:spLocks noGrp="1"/>
          </p:cNvSpPr>
          <p:nvPr>
            <p:ph type="sldNum" sz="quarter" idx="12"/>
          </p:nvPr>
        </p:nvSpPr>
        <p:spPr/>
        <p:txBody>
          <a:bodyPr/>
          <a:lstStyle/>
          <a:p>
            <a:fld id="{382ADC06-7108-814D-91E6-53DEC0563EDC}" type="slidenum">
              <a:rPr lang="en-US" smtClean="0"/>
              <a:t>‹#›</a:t>
            </a:fld>
            <a:endParaRPr lang="en-US"/>
          </a:p>
        </p:txBody>
      </p:sp>
    </p:spTree>
    <p:extLst>
      <p:ext uri="{BB962C8B-B14F-4D97-AF65-F5344CB8AC3E}">
        <p14:creationId xmlns:p14="http://schemas.microsoft.com/office/powerpoint/2010/main" val="26489610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33C85B2-AA1A-5941-81BF-902B6CC21284}"/>
              </a:ext>
            </a:extLst>
          </p:cNvPr>
          <p:cNvSpPr>
            <a:spLocks noGrp="1"/>
          </p:cNvSpPr>
          <p:nvPr>
            <p:ph type="dt" sz="half" idx="10"/>
          </p:nvPr>
        </p:nvSpPr>
        <p:spPr/>
        <p:txBody>
          <a:bodyPr/>
          <a:lstStyle/>
          <a:p>
            <a:fld id="{744404F3-6D2C-CA4A-AF92-9579AFFD8729}" type="datetimeFigureOut">
              <a:rPr lang="en-US" smtClean="0"/>
              <a:t>2/2/21</a:t>
            </a:fld>
            <a:endParaRPr lang="en-US"/>
          </a:p>
        </p:txBody>
      </p:sp>
      <p:sp>
        <p:nvSpPr>
          <p:cNvPr id="3" name="Footer Placeholder 2">
            <a:extLst>
              <a:ext uri="{FF2B5EF4-FFF2-40B4-BE49-F238E27FC236}">
                <a16:creationId xmlns:a16="http://schemas.microsoft.com/office/drawing/2014/main" id="{F2CA6F73-2492-CA4C-A151-C87F070DD97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7A63017-ACA4-2245-AB90-829331901EA9}"/>
              </a:ext>
            </a:extLst>
          </p:cNvPr>
          <p:cNvSpPr>
            <a:spLocks noGrp="1"/>
          </p:cNvSpPr>
          <p:nvPr>
            <p:ph type="sldNum" sz="quarter" idx="12"/>
          </p:nvPr>
        </p:nvSpPr>
        <p:spPr/>
        <p:txBody>
          <a:bodyPr/>
          <a:lstStyle/>
          <a:p>
            <a:fld id="{382ADC06-7108-814D-91E6-53DEC0563EDC}" type="slidenum">
              <a:rPr lang="en-US" smtClean="0"/>
              <a:t>‹#›</a:t>
            </a:fld>
            <a:endParaRPr lang="en-US"/>
          </a:p>
        </p:txBody>
      </p:sp>
    </p:spTree>
    <p:extLst>
      <p:ext uri="{BB962C8B-B14F-4D97-AF65-F5344CB8AC3E}">
        <p14:creationId xmlns:p14="http://schemas.microsoft.com/office/powerpoint/2010/main" val="12920016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1FA2E-B78E-F945-8279-F91158E95C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AB99E56-D356-1448-B416-F4860222CCA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E610199-F2F3-C843-9E55-9D8D435B85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F14AC1-6814-8246-8753-DDD4D2879D51}"/>
              </a:ext>
            </a:extLst>
          </p:cNvPr>
          <p:cNvSpPr>
            <a:spLocks noGrp="1"/>
          </p:cNvSpPr>
          <p:nvPr>
            <p:ph type="dt" sz="half" idx="10"/>
          </p:nvPr>
        </p:nvSpPr>
        <p:spPr/>
        <p:txBody>
          <a:bodyPr/>
          <a:lstStyle/>
          <a:p>
            <a:fld id="{744404F3-6D2C-CA4A-AF92-9579AFFD8729}" type="datetimeFigureOut">
              <a:rPr lang="en-US" smtClean="0"/>
              <a:t>2/2/21</a:t>
            </a:fld>
            <a:endParaRPr lang="en-US"/>
          </a:p>
        </p:txBody>
      </p:sp>
      <p:sp>
        <p:nvSpPr>
          <p:cNvPr id="6" name="Footer Placeholder 5">
            <a:extLst>
              <a:ext uri="{FF2B5EF4-FFF2-40B4-BE49-F238E27FC236}">
                <a16:creationId xmlns:a16="http://schemas.microsoft.com/office/drawing/2014/main" id="{E810915D-2E37-904C-ABD8-8754EEA6AE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5F6BD6-3AB0-2049-B25C-9D0A91299458}"/>
              </a:ext>
            </a:extLst>
          </p:cNvPr>
          <p:cNvSpPr>
            <a:spLocks noGrp="1"/>
          </p:cNvSpPr>
          <p:nvPr>
            <p:ph type="sldNum" sz="quarter" idx="12"/>
          </p:nvPr>
        </p:nvSpPr>
        <p:spPr/>
        <p:txBody>
          <a:bodyPr/>
          <a:lstStyle/>
          <a:p>
            <a:fld id="{382ADC06-7108-814D-91E6-53DEC0563EDC}" type="slidenum">
              <a:rPr lang="en-US" smtClean="0"/>
              <a:t>‹#›</a:t>
            </a:fld>
            <a:endParaRPr lang="en-US"/>
          </a:p>
        </p:txBody>
      </p:sp>
    </p:spTree>
    <p:extLst>
      <p:ext uri="{BB962C8B-B14F-4D97-AF65-F5344CB8AC3E}">
        <p14:creationId xmlns:p14="http://schemas.microsoft.com/office/powerpoint/2010/main" val="10409431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61BB1-B71A-ED4C-A728-8FFCF45A1D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35DE53B-FF5B-644B-9A68-0CC0C8E1DD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C33975B-D43B-EC40-A943-8CB4393546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02C695-2640-1848-BA3B-682BBCC0E2FE}"/>
              </a:ext>
            </a:extLst>
          </p:cNvPr>
          <p:cNvSpPr>
            <a:spLocks noGrp="1"/>
          </p:cNvSpPr>
          <p:nvPr>
            <p:ph type="dt" sz="half" idx="10"/>
          </p:nvPr>
        </p:nvSpPr>
        <p:spPr/>
        <p:txBody>
          <a:bodyPr/>
          <a:lstStyle/>
          <a:p>
            <a:fld id="{744404F3-6D2C-CA4A-AF92-9579AFFD8729}" type="datetimeFigureOut">
              <a:rPr lang="en-US" smtClean="0"/>
              <a:t>2/2/21</a:t>
            </a:fld>
            <a:endParaRPr lang="en-US"/>
          </a:p>
        </p:txBody>
      </p:sp>
      <p:sp>
        <p:nvSpPr>
          <p:cNvPr id="6" name="Footer Placeholder 5">
            <a:extLst>
              <a:ext uri="{FF2B5EF4-FFF2-40B4-BE49-F238E27FC236}">
                <a16:creationId xmlns:a16="http://schemas.microsoft.com/office/drawing/2014/main" id="{930B2AF6-4109-CC4F-94A8-D18ED65753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2B7DE4-B5DA-8E45-B39E-2335AC3DD964}"/>
              </a:ext>
            </a:extLst>
          </p:cNvPr>
          <p:cNvSpPr>
            <a:spLocks noGrp="1"/>
          </p:cNvSpPr>
          <p:nvPr>
            <p:ph type="sldNum" sz="quarter" idx="12"/>
          </p:nvPr>
        </p:nvSpPr>
        <p:spPr/>
        <p:txBody>
          <a:bodyPr/>
          <a:lstStyle/>
          <a:p>
            <a:fld id="{382ADC06-7108-814D-91E6-53DEC0563EDC}" type="slidenum">
              <a:rPr lang="en-US" smtClean="0"/>
              <a:t>‹#›</a:t>
            </a:fld>
            <a:endParaRPr lang="en-US"/>
          </a:p>
        </p:txBody>
      </p:sp>
    </p:spTree>
    <p:extLst>
      <p:ext uri="{BB962C8B-B14F-4D97-AF65-F5344CB8AC3E}">
        <p14:creationId xmlns:p14="http://schemas.microsoft.com/office/powerpoint/2010/main" val="12392953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AAF13-57CF-F245-8817-BFA45E0FBCE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263E1DD-AE00-CE41-B789-7A2F5021A44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AB6655-1F7E-EF44-9CEE-060F9DBAF850}"/>
              </a:ext>
            </a:extLst>
          </p:cNvPr>
          <p:cNvSpPr>
            <a:spLocks noGrp="1"/>
          </p:cNvSpPr>
          <p:nvPr>
            <p:ph type="dt" sz="half" idx="10"/>
          </p:nvPr>
        </p:nvSpPr>
        <p:spPr/>
        <p:txBody>
          <a:bodyPr/>
          <a:lstStyle/>
          <a:p>
            <a:fld id="{744404F3-6D2C-CA4A-AF92-9579AFFD8729}" type="datetimeFigureOut">
              <a:rPr lang="en-US" smtClean="0"/>
              <a:t>2/2/21</a:t>
            </a:fld>
            <a:endParaRPr lang="en-US"/>
          </a:p>
        </p:txBody>
      </p:sp>
      <p:sp>
        <p:nvSpPr>
          <p:cNvPr id="5" name="Footer Placeholder 4">
            <a:extLst>
              <a:ext uri="{FF2B5EF4-FFF2-40B4-BE49-F238E27FC236}">
                <a16:creationId xmlns:a16="http://schemas.microsoft.com/office/drawing/2014/main" id="{FF6E2E42-6F96-1949-8D9C-D4956FA136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0FF510-F465-224B-80D4-891B4744E194}"/>
              </a:ext>
            </a:extLst>
          </p:cNvPr>
          <p:cNvSpPr>
            <a:spLocks noGrp="1"/>
          </p:cNvSpPr>
          <p:nvPr>
            <p:ph type="sldNum" sz="quarter" idx="12"/>
          </p:nvPr>
        </p:nvSpPr>
        <p:spPr/>
        <p:txBody>
          <a:bodyPr/>
          <a:lstStyle/>
          <a:p>
            <a:fld id="{382ADC06-7108-814D-91E6-53DEC0563EDC}" type="slidenum">
              <a:rPr lang="en-US" smtClean="0"/>
              <a:t>‹#›</a:t>
            </a:fld>
            <a:endParaRPr lang="en-US"/>
          </a:p>
        </p:txBody>
      </p:sp>
    </p:spTree>
    <p:extLst>
      <p:ext uri="{BB962C8B-B14F-4D97-AF65-F5344CB8AC3E}">
        <p14:creationId xmlns:p14="http://schemas.microsoft.com/office/powerpoint/2010/main" val="41765594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03139C9-B0A9-EE40-926A-9C5B182BC08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7A6AE6C-1581-F244-AEF0-B561EC31E89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032E9C-B789-7A47-BE7D-2CFD805F6CC0}"/>
              </a:ext>
            </a:extLst>
          </p:cNvPr>
          <p:cNvSpPr>
            <a:spLocks noGrp="1"/>
          </p:cNvSpPr>
          <p:nvPr>
            <p:ph type="dt" sz="half" idx="10"/>
          </p:nvPr>
        </p:nvSpPr>
        <p:spPr/>
        <p:txBody>
          <a:bodyPr/>
          <a:lstStyle/>
          <a:p>
            <a:fld id="{744404F3-6D2C-CA4A-AF92-9579AFFD8729}" type="datetimeFigureOut">
              <a:rPr lang="en-US" smtClean="0"/>
              <a:t>2/2/21</a:t>
            </a:fld>
            <a:endParaRPr lang="en-US"/>
          </a:p>
        </p:txBody>
      </p:sp>
      <p:sp>
        <p:nvSpPr>
          <p:cNvPr id="5" name="Footer Placeholder 4">
            <a:extLst>
              <a:ext uri="{FF2B5EF4-FFF2-40B4-BE49-F238E27FC236}">
                <a16:creationId xmlns:a16="http://schemas.microsoft.com/office/drawing/2014/main" id="{54B4780F-2C54-E84B-97FD-1F3FFF9153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A899EB-7B38-5046-B0B2-77926ADAFCA2}"/>
              </a:ext>
            </a:extLst>
          </p:cNvPr>
          <p:cNvSpPr>
            <a:spLocks noGrp="1"/>
          </p:cNvSpPr>
          <p:nvPr>
            <p:ph type="sldNum" sz="quarter" idx="12"/>
          </p:nvPr>
        </p:nvSpPr>
        <p:spPr/>
        <p:txBody>
          <a:bodyPr/>
          <a:lstStyle/>
          <a:p>
            <a:fld id="{382ADC06-7108-814D-91E6-53DEC0563EDC}" type="slidenum">
              <a:rPr lang="en-US" smtClean="0"/>
              <a:t>‹#›</a:t>
            </a:fld>
            <a:endParaRPr lang="en-US"/>
          </a:p>
        </p:txBody>
      </p:sp>
    </p:spTree>
    <p:extLst>
      <p:ext uri="{BB962C8B-B14F-4D97-AF65-F5344CB8AC3E}">
        <p14:creationId xmlns:p14="http://schemas.microsoft.com/office/powerpoint/2010/main" val="2212467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03670A-5418-714E-9737-A09A5F5005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41D5A0E-3D09-2448-BC90-83B02EFB76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C2003D-57EF-5C42-8511-A9E5AE6E96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4404F3-6D2C-CA4A-AF92-9579AFFD8729}" type="datetimeFigureOut">
              <a:rPr lang="en-US" smtClean="0"/>
              <a:t>2/2/21</a:t>
            </a:fld>
            <a:endParaRPr lang="en-US"/>
          </a:p>
        </p:txBody>
      </p:sp>
      <p:sp>
        <p:nvSpPr>
          <p:cNvPr id="5" name="Footer Placeholder 4">
            <a:extLst>
              <a:ext uri="{FF2B5EF4-FFF2-40B4-BE49-F238E27FC236}">
                <a16:creationId xmlns:a16="http://schemas.microsoft.com/office/drawing/2014/main" id="{152D5159-2BE0-B84E-B802-010D140A0F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C56B2A7-EB03-0C4B-BFC6-A3514F47F2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2ADC06-7108-814D-91E6-53DEC0563EDC}" type="slidenum">
              <a:rPr lang="en-US" smtClean="0"/>
              <a:t>‹#›</a:t>
            </a:fld>
            <a:endParaRPr lang="en-US"/>
          </a:p>
        </p:txBody>
      </p:sp>
    </p:spTree>
    <p:extLst>
      <p:ext uri="{BB962C8B-B14F-4D97-AF65-F5344CB8AC3E}">
        <p14:creationId xmlns:p14="http://schemas.microsoft.com/office/powerpoint/2010/main" val="22097132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dailystar.co.uk/news/latest-news/elon-musk-always-asks-same-23403038?utm_source=facebook.com&amp;utm_medium=social&amp;utm_campaign=star_main&amp;fbclid=IwAR1zLzIcWcDPJUW7uMn35GJsebZ5PhkCJgRH8wxzJmSZjgKVexDH2zRkGRc"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5" name="Rectangle 1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erson standing next to a red car with people in the back&#10;&#10;Description automatically generated with medium confidence">
            <a:extLst>
              <a:ext uri="{FF2B5EF4-FFF2-40B4-BE49-F238E27FC236}">
                <a16:creationId xmlns:a16="http://schemas.microsoft.com/office/drawing/2014/main" id="{03A3D552-98E4-FE44-A0D1-F41E27E54DFE}"/>
              </a:ext>
            </a:extLst>
          </p:cNvPr>
          <p:cNvPicPr>
            <a:picLocks noChangeAspect="1"/>
          </p:cNvPicPr>
          <p:nvPr/>
        </p:nvPicPr>
        <p:blipFill rotWithShape="1">
          <a:blip r:embed="rId2">
            <a:alphaModFix amt="50000"/>
          </a:blip>
          <a:srcRect t="25000"/>
          <a:stretch/>
        </p:blipFill>
        <p:spPr>
          <a:xfrm>
            <a:off x="20" y="1"/>
            <a:ext cx="12191980" cy="6857999"/>
          </a:xfrm>
          <a:prstGeom prst="rect">
            <a:avLst/>
          </a:prstGeom>
        </p:spPr>
      </p:pic>
      <p:sp>
        <p:nvSpPr>
          <p:cNvPr id="4" name="Title 3">
            <a:extLst>
              <a:ext uri="{FF2B5EF4-FFF2-40B4-BE49-F238E27FC236}">
                <a16:creationId xmlns:a16="http://schemas.microsoft.com/office/drawing/2014/main" id="{54CA8AF9-8F6F-DD40-A683-B136C272C913}"/>
              </a:ext>
            </a:extLst>
          </p:cNvPr>
          <p:cNvSpPr>
            <a:spLocks noGrp="1"/>
          </p:cNvSpPr>
          <p:nvPr>
            <p:ph type="ctrTitle"/>
          </p:nvPr>
        </p:nvSpPr>
        <p:spPr>
          <a:xfrm>
            <a:off x="1524000" y="1122362"/>
            <a:ext cx="9144000" cy="2900518"/>
          </a:xfrm>
        </p:spPr>
        <p:txBody>
          <a:bodyPr>
            <a:normAutofit/>
          </a:bodyPr>
          <a:lstStyle/>
          <a:p>
            <a:r>
              <a:rPr lang="en-US" dirty="0">
                <a:solidFill>
                  <a:srgbClr val="FFFFFF"/>
                </a:solidFill>
              </a:rPr>
              <a:t>The Elon Musk Interview Question</a:t>
            </a:r>
          </a:p>
        </p:txBody>
      </p:sp>
      <p:sp>
        <p:nvSpPr>
          <p:cNvPr id="5" name="Subtitle 4">
            <a:extLst>
              <a:ext uri="{FF2B5EF4-FFF2-40B4-BE49-F238E27FC236}">
                <a16:creationId xmlns:a16="http://schemas.microsoft.com/office/drawing/2014/main" id="{6C983986-4A3B-984A-BE88-E6992FF8B8DB}"/>
              </a:ext>
            </a:extLst>
          </p:cNvPr>
          <p:cNvSpPr>
            <a:spLocks noGrp="1"/>
          </p:cNvSpPr>
          <p:nvPr>
            <p:ph type="subTitle" idx="1"/>
          </p:nvPr>
        </p:nvSpPr>
        <p:spPr>
          <a:xfrm>
            <a:off x="1524000" y="4159404"/>
            <a:ext cx="9144000" cy="1098395"/>
          </a:xfrm>
        </p:spPr>
        <p:txBody>
          <a:bodyPr>
            <a:normAutofit/>
          </a:bodyPr>
          <a:lstStyle/>
          <a:p>
            <a:r>
              <a:rPr lang="en-US" dirty="0">
                <a:solidFill>
                  <a:srgbClr val="FFFFFF"/>
                </a:solidFill>
              </a:rPr>
              <a:t>Reading (B2) and Speaking Activity</a:t>
            </a:r>
          </a:p>
        </p:txBody>
      </p:sp>
    </p:spTree>
    <p:extLst>
      <p:ext uri="{BB962C8B-B14F-4D97-AF65-F5344CB8AC3E}">
        <p14:creationId xmlns:p14="http://schemas.microsoft.com/office/powerpoint/2010/main" val="260209087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erson standing next to a red car with people in the back&#10;&#10;Description automatically generated with medium confidence">
            <a:extLst>
              <a:ext uri="{FF2B5EF4-FFF2-40B4-BE49-F238E27FC236}">
                <a16:creationId xmlns:a16="http://schemas.microsoft.com/office/drawing/2014/main" id="{3DC6B842-C337-7A44-BE27-DFD10D86E7B3}"/>
              </a:ext>
            </a:extLst>
          </p:cNvPr>
          <p:cNvPicPr>
            <a:picLocks noChangeAspect="1"/>
          </p:cNvPicPr>
          <p:nvPr/>
        </p:nvPicPr>
        <p:blipFill rotWithShape="1">
          <a:blip r:embed="rId2"/>
          <a:srcRect t="9091" r="13818"/>
          <a:stretch/>
        </p:blipFill>
        <p:spPr>
          <a:xfrm>
            <a:off x="5061559" y="806614"/>
            <a:ext cx="6629400" cy="5244771"/>
          </a:xfrm>
          <a:prstGeom prst="rect">
            <a:avLst/>
          </a:prstGeom>
        </p:spPr>
      </p:pic>
      <p:sp>
        <p:nvSpPr>
          <p:cNvPr id="4" name="Title 3">
            <a:extLst>
              <a:ext uri="{FF2B5EF4-FFF2-40B4-BE49-F238E27FC236}">
                <a16:creationId xmlns:a16="http://schemas.microsoft.com/office/drawing/2014/main" id="{8EB7B4AE-8EFE-304D-9B7D-7E6752001116}"/>
              </a:ext>
            </a:extLst>
          </p:cNvPr>
          <p:cNvSpPr>
            <a:spLocks noGrp="1"/>
          </p:cNvSpPr>
          <p:nvPr>
            <p:ph type="title"/>
          </p:nvPr>
        </p:nvSpPr>
        <p:spPr>
          <a:xfrm>
            <a:off x="371093" y="806614"/>
            <a:ext cx="4438900" cy="1891862"/>
          </a:xfrm>
        </p:spPr>
        <p:txBody>
          <a:bodyPr anchor="b">
            <a:noAutofit/>
          </a:bodyPr>
          <a:lstStyle/>
          <a:p>
            <a:r>
              <a:rPr lang="en-US" sz="3200" b="1" dirty="0"/>
              <a:t>Elon Musk always asks the same job interview question to catch people who are not honest</a:t>
            </a:r>
          </a:p>
        </p:txBody>
      </p:sp>
      <p:sp>
        <p:nvSpPr>
          <p:cNvPr id="5" name="Content Placeholder 4">
            <a:extLst>
              <a:ext uri="{FF2B5EF4-FFF2-40B4-BE49-F238E27FC236}">
                <a16:creationId xmlns:a16="http://schemas.microsoft.com/office/drawing/2014/main" id="{781CA2F2-8E41-4446-91A8-0875159B3016}"/>
              </a:ext>
            </a:extLst>
          </p:cNvPr>
          <p:cNvSpPr>
            <a:spLocks noGrp="1"/>
          </p:cNvSpPr>
          <p:nvPr>
            <p:ph idx="1"/>
          </p:nvPr>
        </p:nvSpPr>
        <p:spPr>
          <a:xfrm>
            <a:off x="371093" y="2844127"/>
            <a:ext cx="4438901" cy="3207258"/>
          </a:xfrm>
        </p:spPr>
        <p:txBody>
          <a:bodyPr anchor="t">
            <a:normAutofit/>
          </a:bodyPr>
          <a:lstStyle/>
          <a:p>
            <a:pPr marL="0" indent="0" algn="ctr">
              <a:buNone/>
            </a:pPr>
            <a:endParaRPr lang="en-US" sz="2400" dirty="0"/>
          </a:p>
          <a:p>
            <a:r>
              <a:rPr lang="en-US" sz="2400" dirty="0"/>
              <a:t>Who is Elon Musk?</a:t>
            </a:r>
          </a:p>
          <a:p>
            <a:r>
              <a:rPr lang="en-US" sz="2400" dirty="0"/>
              <a:t>What is a Tesla?</a:t>
            </a:r>
          </a:p>
          <a:p>
            <a:r>
              <a:rPr lang="en-US" sz="2400" dirty="0"/>
              <a:t>Why might people want to work for him?</a:t>
            </a:r>
          </a:p>
          <a:p>
            <a:r>
              <a:rPr lang="en-US" sz="2400" dirty="0"/>
              <a:t>What do question do you think he asks?</a:t>
            </a:r>
          </a:p>
        </p:txBody>
      </p:sp>
      <p:sp>
        <p:nvSpPr>
          <p:cNvPr id="6" name="TextBox 5">
            <a:extLst>
              <a:ext uri="{FF2B5EF4-FFF2-40B4-BE49-F238E27FC236}">
                <a16:creationId xmlns:a16="http://schemas.microsoft.com/office/drawing/2014/main" id="{3119DDFD-7743-F14C-ABDA-C894A1F5FDA7}"/>
              </a:ext>
            </a:extLst>
          </p:cNvPr>
          <p:cNvSpPr txBox="1"/>
          <p:nvPr/>
        </p:nvSpPr>
        <p:spPr>
          <a:xfrm>
            <a:off x="5562600" y="3937000"/>
            <a:ext cx="184731" cy="369332"/>
          </a:xfrm>
          <a:prstGeom prst="rect">
            <a:avLst/>
          </a:prstGeom>
          <a:noFill/>
        </p:spPr>
        <p:txBody>
          <a:bodyPr wrap="none" rtlCol="0">
            <a:spAutoFit/>
          </a:bodyPr>
          <a:lstStyle/>
          <a:p>
            <a:endParaRPr lang="en-US" dirty="0"/>
          </a:p>
        </p:txBody>
      </p:sp>
      <p:sp>
        <p:nvSpPr>
          <p:cNvPr id="2" name="Rectangle 1">
            <a:extLst>
              <a:ext uri="{FF2B5EF4-FFF2-40B4-BE49-F238E27FC236}">
                <a16:creationId xmlns:a16="http://schemas.microsoft.com/office/drawing/2014/main" id="{4B45E974-337B-3541-9F36-7F3997D440B4}"/>
              </a:ext>
            </a:extLst>
          </p:cNvPr>
          <p:cNvSpPr/>
          <p:nvPr/>
        </p:nvSpPr>
        <p:spPr>
          <a:xfrm>
            <a:off x="7954534" y="6313210"/>
            <a:ext cx="3872342" cy="369332"/>
          </a:xfrm>
          <a:prstGeom prst="rect">
            <a:avLst/>
          </a:prstGeom>
        </p:spPr>
        <p:txBody>
          <a:bodyPr wrap="none">
            <a:spAutoFit/>
          </a:bodyPr>
          <a:lstStyle/>
          <a:p>
            <a:r>
              <a:rPr lang="en-US" dirty="0"/>
              <a:t>Activity adapted from article (see </a:t>
            </a:r>
            <a:r>
              <a:rPr lang="en-US" dirty="0">
                <a:hlinkClick r:id="rId3"/>
              </a:rPr>
              <a:t>LINK</a:t>
            </a:r>
            <a:r>
              <a:rPr lang="en-US" dirty="0"/>
              <a:t>)</a:t>
            </a:r>
          </a:p>
        </p:txBody>
      </p:sp>
    </p:spTree>
    <p:extLst>
      <p:ext uri="{BB962C8B-B14F-4D97-AF65-F5344CB8AC3E}">
        <p14:creationId xmlns:p14="http://schemas.microsoft.com/office/powerpoint/2010/main" val="3845674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81CA2F2-8E41-4446-91A8-0875159B3016}"/>
              </a:ext>
            </a:extLst>
          </p:cNvPr>
          <p:cNvSpPr>
            <a:spLocks noGrp="1"/>
          </p:cNvSpPr>
          <p:nvPr>
            <p:ph idx="1"/>
          </p:nvPr>
        </p:nvSpPr>
        <p:spPr>
          <a:xfrm>
            <a:off x="838200" y="482759"/>
            <a:ext cx="10515600" cy="5492372"/>
          </a:xfrm>
        </p:spPr>
        <p:txBody>
          <a:bodyPr>
            <a:normAutofit fontScale="92500"/>
          </a:bodyPr>
          <a:lstStyle/>
          <a:p>
            <a:pPr marL="0" indent="0">
              <a:lnSpc>
                <a:spcPct val="150000"/>
              </a:lnSpc>
              <a:buNone/>
            </a:pPr>
            <a:r>
              <a:rPr lang="en-US" dirty="0"/>
              <a:t>Tesla CEO Elon Musk hires plenty of people thanks to his </a:t>
            </a:r>
            <a:r>
              <a:rPr lang="en-US" dirty="0">
                <a:solidFill>
                  <a:schemeClr val="accent1"/>
                </a:solidFill>
              </a:rPr>
              <a:t>successful</a:t>
            </a:r>
            <a:r>
              <a:rPr lang="en-US" dirty="0"/>
              <a:t> business empires, and he's revealed he looks for proof of a person’s </a:t>
            </a:r>
            <a:r>
              <a:rPr lang="en-US" dirty="0">
                <a:solidFill>
                  <a:schemeClr val="accent1"/>
                </a:solidFill>
              </a:rPr>
              <a:t>special</a:t>
            </a:r>
            <a:r>
              <a:rPr lang="en-US" dirty="0"/>
              <a:t> ability. </a:t>
            </a:r>
          </a:p>
          <a:p>
            <a:pPr marL="0" indent="0">
              <a:lnSpc>
                <a:spcPct val="150000"/>
              </a:lnSpc>
              <a:buNone/>
            </a:pPr>
            <a:r>
              <a:rPr lang="en-US" dirty="0"/>
              <a:t>However, Musk is not interested in which school a </a:t>
            </a:r>
            <a:r>
              <a:rPr lang="en-US" dirty="0">
                <a:solidFill>
                  <a:schemeClr val="accent1"/>
                </a:solidFill>
              </a:rPr>
              <a:t>potential</a:t>
            </a:r>
            <a:r>
              <a:rPr lang="en-US" dirty="0"/>
              <a:t> employee attended or even their level of education.</a:t>
            </a:r>
          </a:p>
          <a:p>
            <a:pPr marL="0" indent="0" fontAlgn="base">
              <a:lnSpc>
                <a:spcPct val="150000"/>
              </a:lnSpc>
              <a:buNone/>
            </a:pPr>
            <a:r>
              <a:rPr lang="en-US" dirty="0"/>
              <a:t>“There’s no need even to have a college degree at all, or even high school," Musk said during a 2014 interview.</a:t>
            </a:r>
          </a:p>
          <a:p>
            <a:pPr marL="0" indent="0" fontAlgn="base">
              <a:lnSpc>
                <a:spcPct val="150000"/>
              </a:lnSpc>
              <a:buNone/>
            </a:pPr>
            <a:r>
              <a:rPr lang="en-US" dirty="0"/>
              <a:t>Instead, the father-of-seven looks for "evidence of </a:t>
            </a:r>
            <a:r>
              <a:rPr lang="en-US" dirty="0">
                <a:solidFill>
                  <a:schemeClr val="accent1"/>
                </a:solidFill>
              </a:rPr>
              <a:t>exceptional</a:t>
            </a:r>
            <a:r>
              <a:rPr lang="en-US" dirty="0"/>
              <a:t> ability" when it comes to hiring new staff.</a:t>
            </a:r>
          </a:p>
          <a:p>
            <a:endParaRPr lang="en-US" dirty="0"/>
          </a:p>
        </p:txBody>
      </p:sp>
      <p:sp>
        <p:nvSpPr>
          <p:cNvPr id="6" name="TextBox 5">
            <a:extLst>
              <a:ext uri="{FF2B5EF4-FFF2-40B4-BE49-F238E27FC236}">
                <a16:creationId xmlns:a16="http://schemas.microsoft.com/office/drawing/2014/main" id="{8B346477-76BD-BC45-9B4D-5FA8B5FBF5FB}"/>
              </a:ext>
            </a:extLst>
          </p:cNvPr>
          <p:cNvSpPr txBox="1"/>
          <p:nvPr/>
        </p:nvSpPr>
        <p:spPr>
          <a:xfrm>
            <a:off x="838200" y="5975131"/>
            <a:ext cx="10515600" cy="400110"/>
          </a:xfrm>
          <a:prstGeom prst="rect">
            <a:avLst/>
          </a:prstGeom>
          <a:noFill/>
        </p:spPr>
        <p:txBody>
          <a:bodyPr wrap="square" rtlCol="0">
            <a:spAutoFit/>
          </a:bodyPr>
          <a:lstStyle/>
          <a:p>
            <a:r>
              <a:rPr lang="en-US" sz="2000" b="1" dirty="0">
                <a:solidFill>
                  <a:schemeClr val="accent1"/>
                </a:solidFill>
              </a:rPr>
              <a:t>What’s the difference between successful, special, potential, and exceptional?</a:t>
            </a:r>
            <a:endParaRPr lang="en-US" sz="2000" dirty="0"/>
          </a:p>
        </p:txBody>
      </p:sp>
    </p:spTree>
    <p:extLst>
      <p:ext uri="{BB962C8B-B14F-4D97-AF65-F5344CB8AC3E}">
        <p14:creationId xmlns:p14="http://schemas.microsoft.com/office/powerpoint/2010/main" val="1786254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81CA2F2-8E41-4446-91A8-0875159B3016}"/>
              </a:ext>
            </a:extLst>
          </p:cNvPr>
          <p:cNvSpPr>
            <a:spLocks noGrp="1"/>
          </p:cNvSpPr>
          <p:nvPr>
            <p:ph idx="1"/>
          </p:nvPr>
        </p:nvSpPr>
        <p:spPr>
          <a:xfrm>
            <a:off x="838200" y="882869"/>
            <a:ext cx="10515600" cy="5092262"/>
          </a:xfrm>
        </p:spPr>
        <p:txBody>
          <a:bodyPr>
            <a:normAutofit/>
          </a:bodyPr>
          <a:lstStyle/>
          <a:p>
            <a:pPr marL="0" indent="0">
              <a:lnSpc>
                <a:spcPct val="150000"/>
              </a:lnSpc>
              <a:buNone/>
            </a:pPr>
            <a:r>
              <a:rPr lang="en-US" dirty="0"/>
              <a:t>Of course, it's easy for someone to lie on their CV or about their achievements, but Musk has a question that is designed to catch dishonest people.</a:t>
            </a:r>
          </a:p>
          <a:p>
            <a:pPr marL="0" indent="0">
              <a:lnSpc>
                <a:spcPct val="150000"/>
              </a:lnSpc>
              <a:buNone/>
            </a:pPr>
            <a:r>
              <a:rPr lang="en-US" dirty="0"/>
              <a:t>Musk admitted he asks each candidate he interviews the same question: "</a:t>
            </a:r>
            <a:r>
              <a:rPr lang="en-US" dirty="0">
                <a:solidFill>
                  <a:schemeClr val="accent1"/>
                </a:solidFill>
              </a:rPr>
              <a:t>Tell me about some of the most difficult problems you worked on and how you solved them</a:t>
            </a:r>
            <a:r>
              <a:rPr lang="en-US" dirty="0"/>
              <a:t>.”</a:t>
            </a:r>
          </a:p>
          <a:p>
            <a:endParaRPr lang="en-US" dirty="0"/>
          </a:p>
        </p:txBody>
      </p:sp>
      <p:sp>
        <p:nvSpPr>
          <p:cNvPr id="3" name="TextBox 2">
            <a:extLst>
              <a:ext uri="{FF2B5EF4-FFF2-40B4-BE49-F238E27FC236}">
                <a16:creationId xmlns:a16="http://schemas.microsoft.com/office/drawing/2014/main" id="{620106FE-6885-F24A-870F-B59099E53A50}"/>
              </a:ext>
            </a:extLst>
          </p:cNvPr>
          <p:cNvSpPr txBox="1"/>
          <p:nvPr/>
        </p:nvSpPr>
        <p:spPr>
          <a:xfrm>
            <a:off x="838200" y="5975131"/>
            <a:ext cx="7129644" cy="400110"/>
          </a:xfrm>
          <a:prstGeom prst="rect">
            <a:avLst/>
          </a:prstGeom>
          <a:noFill/>
        </p:spPr>
        <p:txBody>
          <a:bodyPr wrap="none" rtlCol="0">
            <a:spAutoFit/>
          </a:bodyPr>
          <a:lstStyle/>
          <a:p>
            <a:r>
              <a:rPr lang="en-US" sz="2000" b="1" dirty="0">
                <a:solidFill>
                  <a:schemeClr val="accent1"/>
                </a:solidFill>
              </a:rPr>
              <a:t>How might this question be useful for catching dishonest people?</a:t>
            </a:r>
          </a:p>
        </p:txBody>
      </p:sp>
    </p:spTree>
    <p:extLst>
      <p:ext uri="{BB962C8B-B14F-4D97-AF65-F5344CB8AC3E}">
        <p14:creationId xmlns:p14="http://schemas.microsoft.com/office/powerpoint/2010/main" val="1270721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81CA2F2-8E41-4446-91A8-0875159B3016}"/>
              </a:ext>
            </a:extLst>
          </p:cNvPr>
          <p:cNvSpPr>
            <a:spLocks noGrp="1"/>
          </p:cNvSpPr>
          <p:nvPr>
            <p:ph idx="1"/>
          </p:nvPr>
        </p:nvSpPr>
        <p:spPr>
          <a:xfrm>
            <a:off x="838200" y="882869"/>
            <a:ext cx="10515600" cy="5092262"/>
          </a:xfrm>
        </p:spPr>
        <p:txBody>
          <a:bodyPr>
            <a:normAutofit fontScale="92500"/>
          </a:bodyPr>
          <a:lstStyle/>
          <a:p>
            <a:pPr marL="0" indent="0" fontAlgn="base">
              <a:lnSpc>
                <a:spcPct val="150000"/>
              </a:lnSpc>
              <a:buNone/>
            </a:pPr>
            <a:r>
              <a:rPr lang="en-US" dirty="0"/>
              <a:t>A published study provided several approaches to spotting liars based on a job interview technique that supports Musk’s question.</a:t>
            </a:r>
          </a:p>
          <a:p>
            <a:pPr marL="0" indent="0" fontAlgn="base">
              <a:lnSpc>
                <a:spcPct val="150000"/>
              </a:lnSpc>
              <a:buNone/>
            </a:pPr>
            <a:r>
              <a:rPr lang="en-US" dirty="0"/>
              <a:t>One such approach is called “Asymmetric Information Management” (AIM) and is designed to provide an </a:t>
            </a:r>
            <a:r>
              <a:rPr lang="en-US" dirty="0">
                <a:solidFill>
                  <a:schemeClr val="accent1"/>
                </a:solidFill>
              </a:rPr>
              <a:t>interviewee</a:t>
            </a:r>
            <a:r>
              <a:rPr lang="en-US" dirty="0"/>
              <a:t> with a clear means to prove their innocence or guilt to a listener by providing detailed information.</a:t>
            </a:r>
          </a:p>
          <a:p>
            <a:pPr marL="0" indent="0" fontAlgn="base">
              <a:lnSpc>
                <a:spcPct val="150000"/>
              </a:lnSpc>
              <a:buNone/>
            </a:pPr>
            <a:r>
              <a:rPr lang="en-US" dirty="0"/>
              <a:t>One of the studies author’s wrote that small details are very important and can provide </a:t>
            </a:r>
            <a:r>
              <a:rPr lang="en-US" dirty="0">
                <a:solidFill>
                  <a:schemeClr val="accent1"/>
                </a:solidFill>
              </a:rPr>
              <a:t>interviewers</a:t>
            </a:r>
            <a:r>
              <a:rPr lang="en-US" dirty="0"/>
              <a:t> with facts to check and witnesses to question.</a:t>
            </a:r>
          </a:p>
        </p:txBody>
      </p:sp>
      <p:sp>
        <p:nvSpPr>
          <p:cNvPr id="2" name="TextBox 1">
            <a:extLst>
              <a:ext uri="{FF2B5EF4-FFF2-40B4-BE49-F238E27FC236}">
                <a16:creationId xmlns:a16="http://schemas.microsoft.com/office/drawing/2014/main" id="{0DDE8F4F-2EB2-9F48-8ECB-B0F886FD4ED9}"/>
              </a:ext>
            </a:extLst>
          </p:cNvPr>
          <p:cNvSpPr txBox="1"/>
          <p:nvPr/>
        </p:nvSpPr>
        <p:spPr>
          <a:xfrm>
            <a:off x="693821" y="5975131"/>
            <a:ext cx="5117555" cy="707886"/>
          </a:xfrm>
          <a:prstGeom prst="rect">
            <a:avLst/>
          </a:prstGeom>
          <a:noFill/>
        </p:spPr>
        <p:txBody>
          <a:bodyPr wrap="none" rtlCol="0">
            <a:spAutoFit/>
          </a:bodyPr>
          <a:lstStyle/>
          <a:p>
            <a:r>
              <a:rPr lang="en-US" sz="2000" b="1" dirty="0">
                <a:solidFill>
                  <a:schemeClr val="accent1"/>
                </a:solidFill>
              </a:rPr>
              <a:t>interviewee</a:t>
            </a:r>
            <a:r>
              <a:rPr lang="en-US" sz="2000" dirty="0"/>
              <a:t>: a person who is interviewed </a:t>
            </a:r>
          </a:p>
          <a:p>
            <a:r>
              <a:rPr lang="en-US" sz="2000" b="1" dirty="0">
                <a:solidFill>
                  <a:schemeClr val="accent1"/>
                </a:solidFill>
              </a:rPr>
              <a:t>interviewer</a:t>
            </a:r>
            <a:r>
              <a:rPr lang="en-US" sz="2000" dirty="0"/>
              <a:t>: a person who interviews someone</a:t>
            </a:r>
          </a:p>
        </p:txBody>
      </p:sp>
    </p:spTree>
    <p:extLst>
      <p:ext uri="{BB962C8B-B14F-4D97-AF65-F5344CB8AC3E}">
        <p14:creationId xmlns:p14="http://schemas.microsoft.com/office/powerpoint/2010/main" val="12189588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81CA2F2-8E41-4446-91A8-0875159B3016}"/>
              </a:ext>
            </a:extLst>
          </p:cNvPr>
          <p:cNvSpPr>
            <a:spLocks noGrp="1"/>
          </p:cNvSpPr>
          <p:nvPr>
            <p:ph idx="1"/>
          </p:nvPr>
        </p:nvSpPr>
        <p:spPr>
          <a:xfrm>
            <a:off x="838200" y="882869"/>
            <a:ext cx="10515600" cy="5092262"/>
          </a:xfrm>
        </p:spPr>
        <p:txBody>
          <a:bodyPr>
            <a:normAutofit fontScale="92500" lnSpcReduction="20000"/>
          </a:bodyPr>
          <a:lstStyle/>
          <a:p>
            <a:pPr marL="0" indent="0" fontAlgn="base">
              <a:lnSpc>
                <a:spcPct val="150000"/>
              </a:lnSpc>
              <a:buNone/>
            </a:pPr>
            <a:r>
              <a:rPr lang="en-US" dirty="0"/>
              <a:t>The studies author wrote that if the interviewee provides longer, more detailed information about the event, then the interviewer will be better able to detect if they are telling the truth or lying.</a:t>
            </a:r>
          </a:p>
          <a:p>
            <a:pPr marL="0" indent="0" fontAlgn="base">
              <a:lnSpc>
                <a:spcPct val="150000"/>
              </a:lnSpc>
              <a:buNone/>
            </a:pPr>
            <a:r>
              <a:rPr lang="en-US" dirty="0"/>
              <a:t>A dishonest person thinks providing more information will make it easier for the interviewer to detect their lie, so instead, they provide less information.</a:t>
            </a:r>
          </a:p>
          <a:p>
            <a:pPr marL="0" indent="0" fontAlgn="base">
              <a:lnSpc>
                <a:spcPct val="150000"/>
              </a:lnSpc>
              <a:buNone/>
            </a:pPr>
            <a:r>
              <a:rPr lang="en-US" dirty="0"/>
              <a:t>Musk said, “I want to make sure if there was some significant accomplishment, were they really responsible, or was someone else more responsible? Usually, someone who really had to struggle with a problem, they really understand the details, and they don’t forget."</a:t>
            </a:r>
          </a:p>
          <a:p>
            <a:pPr marL="0" indent="0" fontAlgn="base">
              <a:lnSpc>
                <a:spcPct val="150000"/>
              </a:lnSpc>
              <a:buNone/>
            </a:pPr>
            <a:endParaRPr lang="en-US" dirty="0"/>
          </a:p>
        </p:txBody>
      </p:sp>
      <p:sp>
        <p:nvSpPr>
          <p:cNvPr id="4" name="TextBox 3">
            <a:extLst>
              <a:ext uri="{FF2B5EF4-FFF2-40B4-BE49-F238E27FC236}">
                <a16:creationId xmlns:a16="http://schemas.microsoft.com/office/drawing/2014/main" id="{A4F0DDCD-8861-E84C-99A4-393CCFD57ACF}"/>
              </a:ext>
            </a:extLst>
          </p:cNvPr>
          <p:cNvSpPr txBox="1"/>
          <p:nvPr/>
        </p:nvSpPr>
        <p:spPr>
          <a:xfrm>
            <a:off x="838200" y="6119510"/>
            <a:ext cx="6866175" cy="400110"/>
          </a:xfrm>
          <a:prstGeom prst="rect">
            <a:avLst/>
          </a:prstGeom>
          <a:noFill/>
        </p:spPr>
        <p:txBody>
          <a:bodyPr wrap="none" rtlCol="0">
            <a:spAutoFit/>
          </a:bodyPr>
          <a:lstStyle/>
          <a:p>
            <a:r>
              <a:rPr lang="en-US" sz="2000" b="1" dirty="0">
                <a:solidFill>
                  <a:schemeClr val="accent1"/>
                </a:solidFill>
              </a:rPr>
              <a:t>Do you think the AIM approach really works? Why or why not?</a:t>
            </a:r>
          </a:p>
        </p:txBody>
      </p:sp>
    </p:spTree>
    <p:extLst>
      <p:ext uri="{BB962C8B-B14F-4D97-AF65-F5344CB8AC3E}">
        <p14:creationId xmlns:p14="http://schemas.microsoft.com/office/powerpoint/2010/main" val="12426017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DAA967-8AA1-3D49-8FB7-F64EB24C40D5}"/>
              </a:ext>
            </a:extLst>
          </p:cNvPr>
          <p:cNvSpPr>
            <a:spLocks noGrp="1"/>
          </p:cNvSpPr>
          <p:nvPr>
            <p:ph idx="1"/>
          </p:nvPr>
        </p:nvSpPr>
        <p:spPr>
          <a:xfrm>
            <a:off x="838200" y="5585278"/>
            <a:ext cx="10515600" cy="990108"/>
          </a:xfrm>
        </p:spPr>
        <p:txBody>
          <a:bodyPr>
            <a:normAutofit lnSpcReduction="10000"/>
          </a:bodyPr>
          <a:lstStyle/>
          <a:p>
            <a:pPr marL="0" indent="0">
              <a:buNone/>
            </a:pPr>
            <a:r>
              <a:rPr lang="en-US" sz="3600" dirty="0"/>
              <a:t>“So…tell me about one of the most difficult problems you worked on and how you solved it.”</a:t>
            </a:r>
          </a:p>
          <a:p>
            <a:endParaRPr lang="en-US" dirty="0"/>
          </a:p>
        </p:txBody>
      </p:sp>
      <p:pic>
        <p:nvPicPr>
          <p:cNvPr id="5" name="Picture 4" descr="A person in a black shirt&#10;&#10;Description automatically generated with medium confidence">
            <a:extLst>
              <a:ext uri="{FF2B5EF4-FFF2-40B4-BE49-F238E27FC236}">
                <a16:creationId xmlns:a16="http://schemas.microsoft.com/office/drawing/2014/main" id="{FADBC155-8B8B-6E4D-9217-36B75B7F0D65}"/>
              </a:ext>
            </a:extLst>
          </p:cNvPr>
          <p:cNvPicPr>
            <a:picLocks noChangeAspect="1"/>
          </p:cNvPicPr>
          <p:nvPr/>
        </p:nvPicPr>
        <p:blipFill>
          <a:blip r:embed="rId2"/>
          <a:stretch>
            <a:fillRect/>
          </a:stretch>
        </p:blipFill>
        <p:spPr>
          <a:xfrm>
            <a:off x="2420445" y="282614"/>
            <a:ext cx="7351110" cy="4904241"/>
          </a:xfrm>
          <a:prstGeom prst="rect">
            <a:avLst/>
          </a:prstGeom>
        </p:spPr>
      </p:pic>
    </p:spTree>
    <p:extLst>
      <p:ext uri="{BB962C8B-B14F-4D97-AF65-F5344CB8AC3E}">
        <p14:creationId xmlns:p14="http://schemas.microsoft.com/office/powerpoint/2010/main" val="3679365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2BEDC-A28C-5F42-93F4-0D371C805034}"/>
              </a:ext>
            </a:extLst>
          </p:cNvPr>
          <p:cNvSpPr>
            <a:spLocks noGrp="1"/>
          </p:cNvSpPr>
          <p:nvPr>
            <p:ph type="title"/>
          </p:nvPr>
        </p:nvSpPr>
        <p:spPr/>
        <p:txBody>
          <a:bodyPr/>
          <a:lstStyle/>
          <a:p>
            <a:pPr algn="ctr"/>
            <a:r>
              <a:rPr lang="en-US" b="1" dirty="0"/>
              <a:t>Activity</a:t>
            </a:r>
          </a:p>
        </p:txBody>
      </p:sp>
      <p:sp>
        <p:nvSpPr>
          <p:cNvPr id="3" name="Content Placeholder 2">
            <a:extLst>
              <a:ext uri="{FF2B5EF4-FFF2-40B4-BE49-F238E27FC236}">
                <a16:creationId xmlns:a16="http://schemas.microsoft.com/office/drawing/2014/main" id="{AB14BEEA-F1A4-1240-9883-85811A855D88}"/>
              </a:ext>
            </a:extLst>
          </p:cNvPr>
          <p:cNvSpPr>
            <a:spLocks noGrp="1"/>
          </p:cNvSpPr>
          <p:nvPr>
            <p:ph idx="1"/>
          </p:nvPr>
        </p:nvSpPr>
        <p:spPr/>
        <p:txBody>
          <a:bodyPr/>
          <a:lstStyle/>
          <a:p>
            <a:pPr marL="514350" indent="-514350">
              <a:buFont typeface="+mj-lt"/>
              <a:buAutoNum type="arabicPeriod"/>
            </a:pPr>
            <a:r>
              <a:rPr lang="en-US" dirty="0"/>
              <a:t>Work in a small group.</a:t>
            </a:r>
          </a:p>
          <a:p>
            <a:pPr marL="514350" indent="-514350">
              <a:buFont typeface="+mj-lt"/>
              <a:buAutoNum type="arabicPeriod"/>
            </a:pPr>
            <a:r>
              <a:rPr lang="en-US" dirty="0"/>
              <a:t>Take turns answering Elon Musk’s interview question.</a:t>
            </a:r>
          </a:p>
          <a:p>
            <a:pPr marL="514350" indent="-514350">
              <a:buFont typeface="+mj-lt"/>
              <a:buAutoNum type="arabicPeriod"/>
            </a:pPr>
            <a:r>
              <a:rPr lang="en-US" dirty="0"/>
              <a:t>Decide if you will tell the truth or lie.</a:t>
            </a:r>
          </a:p>
          <a:p>
            <a:pPr lvl="1"/>
            <a:r>
              <a:rPr lang="en-US" dirty="0"/>
              <a:t>If you tell the truth, talk about a problem that </a:t>
            </a:r>
            <a:r>
              <a:rPr lang="en-US" u="sng" dirty="0"/>
              <a:t>you</a:t>
            </a:r>
            <a:r>
              <a:rPr lang="en-US" dirty="0"/>
              <a:t> really solved.</a:t>
            </a:r>
          </a:p>
          <a:p>
            <a:pPr lvl="1"/>
            <a:r>
              <a:rPr lang="en-US" dirty="0"/>
              <a:t>If you decide to lie, talk about a problem that happened to </a:t>
            </a:r>
            <a:r>
              <a:rPr lang="en-US" u="sng" dirty="0"/>
              <a:t>someone else</a:t>
            </a:r>
            <a:r>
              <a:rPr lang="en-US" dirty="0"/>
              <a:t> but pretend that it happened to you.</a:t>
            </a:r>
          </a:p>
          <a:p>
            <a:pPr marL="514350" indent="-514350">
              <a:buFont typeface="+mj-lt"/>
              <a:buAutoNum type="arabicPeriod"/>
            </a:pPr>
            <a:r>
              <a:rPr lang="en-US" dirty="0"/>
              <a:t>After you give your answer, your group members should decide if you told the truth or lied to them. </a:t>
            </a:r>
          </a:p>
        </p:txBody>
      </p:sp>
    </p:spTree>
    <p:extLst>
      <p:ext uri="{BB962C8B-B14F-4D97-AF65-F5344CB8AC3E}">
        <p14:creationId xmlns:p14="http://schemas.microsoft.com/office/powerpoint/2010/main" val="33362255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TotalTime>
  <Words>572</Words>
  <Application>Microsoft Macintosh PowerPoint</Application>
  <PresentationFormat>Widescreen</PresentationFormat>
  <Paragraphs>34</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The Elon Musk Interview Question</vt:lpstr>
      <vt:lpstr>Elon Musk always asks the same job interview question to catch people who are not honest</vt:lpstr>
      <vt:lpstr>PowerPoint Presentation</vt:lpstr>
      <vt:lpstr>PowerPoint Presentation</vt:lpstr>
      <vt:lpstr>PowerPoint Presentation</vt:lpstr>
      <vt:lpstr>PowerPoint Presentation</vt:lpstr>
      <vt:lpstr>PowerPoint Presentation</vt:lpstr>
      <vt:lpstr>Activity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Elon Musk always asks the same job interview question to catch out liars</dc:title>
  <dc:creator>Conan Kmiecik</dc:creator>
  <cp:lastModifiedBy>Conan Kmiecik</cp:lastModifiedBy>
  <cp:revision>5</cp:revision>
  <dcterms:created xsi:type="dcterms:W3CDTF">2021-02-02T07:56:40Z</dcterms:created>
  <dcterms:modified xsi:type="dcterms:W3CDTF">2021-02-02T14:16:48Z</dcterms:modified>
</cp:coreProperties>
</file>