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7"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23"/>
    <p:restoredTop sz="95714"/>
  </p:normalViewPr>
  <p:slideViewPr>
    <p:cSldViewPr snapToGrid="0" snapToObjects="1">
      <p:cViewPr varScale="1">
        <p:scale>
          <a:sx n="92" d="100"/>
          <a:sy n="92" d="100"/>
        </p:scale>
        <p:origin x="5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31FE-E7ED-9249-968F-4426298E00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72870-CB6C-5740-81AE-57D6E41D8A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E564B0-5A3B-6244-AFA3-EA92589A6E37}"/>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CEC8B959-C3C5-BF43-987D-309152F5E4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8660E-0DC4-A342-882A-69CF668660F0}"/>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862428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B7D6-A8A6-3A4E-97CB-B3615A0FFC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518979-F019-CA4A-AA40-60B312C1E3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7013E-00F8-F643-BD4F-4030A21F7E82}"/>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C9A5D115-FA27-9F42-A7E7-D7C3BA9AA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4F12B-2BB1-D94A-A2C0-1250672F53EB}"/>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3138912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B3772-3E4F-C047-B92A-9BEA6BA144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42A229-DBC1-E64D-866A-0C4368F3B0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E7E7D5-5DEC-C04D-9827-309DE53F67F2}"/>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18003C9D-04E6-7C45-9F5F-49AE7E6B5E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9B48C-A048-5B47-BF2C-9A31A43441F6}"/>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138515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49898-ECE5-054E-AF2E-AEED59C8EA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98367C-BC9D-2F43-8402-A5DBB7ECB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D4DAC6-09F9-6F43-B567-0DB18D042C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755A64-941A-B74E-A712-4234D524D861}"/>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6" name="Footer Placeholder 5">
            <a:extLst>
              <a:ext uri="{FF2B5EF4-FFF2-40B4-BE49-F238E27FC236}">
                <a16:creationId xmlns:a16="http://schemas.microsoft.com/office/drawing/2014/main" id="{8C890569-F7B0-F047-A253-329AE1C3F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7811F7-7936-9445-90F7-5F5A221359B7}"/>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1607519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9F105-E166-584F-BACF-8F6DF0FCC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389EF5-DC4F-D04F-B237-292AB7013C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0913F0-ACBA-914A-B549-C60B68B2F8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149650-B51A-5045-918F-26C5A7FFF6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CBA415-4E28-B342-BA56-13085C6CAD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934300-C853-6C4E-BD64-C63C1CD21D4E}"/>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8" name="Footer Placeholder 7">
            <a:extLst>
              <a:ext uri="{FF2B5EF4-FFF2-40B4-BE49-F238E27FC236}">
                <a16:creationId xmlns:a16="http://schemas.microsoft.com/office/drawing/2014/main" id="{776B4E73-635C-5A47-A8AE-795ABC5FAB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F33062-63E5-594E-B12F-B7AF67AB5D9B}"/>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415929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306F-7B91-7342-94AF-FD0F961A20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8BE136-D4E2-8A4C-AA3A-358D569FE525}"/>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4" name="Footer Placeholder 3">
            <a:extLst>
              <a:ext uri="{FF2B5EF4-FFF2-40B4-BE49-F238E27FC236}">
                <a16:creationId xmlns:a16="http://schemas.microsoft.com/office/drawing/2014/main" id="{51D248C6-B57D-F644-ADF5-2C8FA3F390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0B0D63-D3DA-2C44-81EB-9E9CC526985E}"/>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426792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9FB3DF-B985-D64D-986F-42713C6AECB7}"/>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3" name="Footer Placeholder 2">
            <a:extLst>
              <a:ext uri="{FF2B5EF4-FFF2-40B4-BE49-F238E27FC236}">
                <a16:creationId xmlns:a16="http://schemas.microsoft.com/office/drawing/2014/main" id="{685A646B-EA8F-0A43-9248-9D7472F0BD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D9659F-CC19-E341-B38F-FF2512817F1F}"/>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215111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7728-1E08-4945-9CF0-65D20D593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D76829-75CE-E24F-8E04-4860490D76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7EBA45-AA98-0D46-8666-C59AB224B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A4F88C-4680-D845-A2C8-4816265C9A6C}"/>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6" name="Footer Placeholder 5">
            <a:extLst>
              <a:ext uri="{FF2B5EF4-FFF2-40B4-BE49-F238E27FC236}">
                <a16:creationId xmlns:a16="http://schemas.microsoft.com/office/drawing/2014/main" id="{3EC861A1-B225-DC41-9F48-70124FAB20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67BD49-803A-1A49-A908-17EB6FC375B1}"/>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1255979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D5EF-F22E-9643-85FB-C65123696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927024-36F8-6745-995C-D6074CFB1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71FE2E-178F-3D4E-82F9-46851BE9A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278E1F-71DD-474D-B7CE-F0559628E020}"/>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6" name="Footer Placeholder 5">
            <a:extLst>
              <a:ext uri="{FF2B5EF4-FFF2-40B4-BE49-F238E27FC236}">
                <a16:creationId xmlns:a16="http://schemas.microsoft.com/office/drawing/2014/main" id="{D29B188D-B6EB-6946-9762-25EC2BCE18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A6556-FF6A-D740-9449-DD6D068F5A25}"/>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2142736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9A00-3C7C-D342-BF4E-8AD7976B31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09C503-21A4-6749-90A7-E11A250321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250A5-48B1-E648-B9FC-4F7DE08CF22A}"/>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75308163-4D36-744B-962A-D7FB5C781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ED291-6477-DB43-A411-CD6B0B54A487}"/>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4055033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A7F49D-E23C-0F4B-B167-1F986C6343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03D480-F229-494A-8EB6-40D3BD8B5D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D468EC-2A82-D34A-95CB-8E45E5C5233A}"/>
              </a:ext>
            </a:extLst>
          </p:cNvPr>
          <p:cNvSpPr>
            <a:spLocks noGrp="1"/>
          </p:cNvSpPr>
          <p:nvPr>
            <p:ph type="dt" sz="half" idx="10"/>
          </p:nvPr>
        </p:nvSpPr>
        <p:spPr/>
        <p:txBody>
          <a:body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C1441162-BC73-164C-B45A-3B36F5570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64A53-5ACA-9A45-8C15-12AAD79A5600}"/>
              </a:ext>
            </a:extLst>
          </p:cNvPr>
          <p:cNvSpPr>
            <a:spLocks noGrp="1"/>
          </p:cNvSpPr>
          <p:nvPr>
            <p:ph type="sldNum" sz="quarter" idx="12"/>
          </p:nvPr>
        </p:nvSpPr>
        <p:spPr/>
        <p:txBody>
          <a:bodyPr/>
          <a:lstStyle/>
          <a:p>
            <a:fld id="{F55FE9A8-E122-3344-ACF7-172669965548}" type="slidenum">
              <a:rPr lang="en-US" smtClean="0"/>
              <a:t>‹#›</a:t>
            </a:fld>
            <a:endParaRPr lang="en-US"/>
          </a:p>
        </p:txBody>
      </p:sp>
    </p:spTree>
    <p:extLst>
      <p:ext uri="{BB962C8B-B14F-4D97-AF65-F5344CB8AC3E}">
        <p14:creationId xmlns:p14="http://schemas.microsoft.com/office/powerpoint/2010/main" val="1859838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D49475-28B6-BA46-9B83-759322D2A9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D67D51-FFF5-BE45-AB11-30B56A069F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34AF7-ACC3-9A4B-B7CC-F219A4A97F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66825-9520-2740-84FB-971684249336}" type="datetimeFigureOut">
              <a:rPr lang="en-US" smtClean="0"/>
              <a:t>2/13/21</a:t>
            </a:fld>
            <a:endParaRPr lang="en-US"/>
          </a:p>
        </p:txBody>
      </p:sp>
      <p:sp>
        <p:nvSpPr>
          <p:cNvPr id="5" name="Footer Placeholder 4">
            <a:extLst>
              <a:ext uri="{FF2B5EF4-FFF2-40B4-BE49-F238E27FC236}">
                <a16:creationId xmlns:a16="http://schemas.microsoft.com/office/drawing/2014/main" id="{32103802-69C0-6240-8D9E-ACC905A5B7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6AC9D6-F53E-9D41-A03A-285271FBEF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5FE9A8-E122-3344-ACF7-172669965548}" type="slidenum">
              <a:rPr lang="en-US" smtClean="0"/>
              <a:t>‹#›</a:t>
            </a:fld>
            <a:endParaRPr lang="en-US"/>
          </a:p>
        </p:txBody>
      </p:sp>
    </p:spTree>
    <p:extLst>
      <p:ext uri="{BB962C8B-B14F-4D97-AF65-F5344CB8AC3E}">
        <p14:creationId xmlns:p14="http://schemas.microsoft.com/office/powerpoint/2010/main" val="3947710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nbc.com/2016/08/26/the-advice-twitter-ceo-jack-dorsey-would-give-his-20-year-old-self.html"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person, dark, male&#10;&#10;Description automatically generated">
            <a:extLst>
              <a:ext uri="{FF2B5EF4-FFF2-40B4-BE49-F238E27FC236}">
                <a16:creationId xmlns:a16="http://schemas.microsoft.com/office/drawing/2014/main" id="{1C413D3C-19A2-0144-94E5-241D2BA7531F}"/>
              </a:ext>
            </a:extLst>
          </p:cNvPr>
          <p:cNvPicPr>
            <a:picLocks noChangeAspect="1"/>
          </p:cNvPicPr>
          <p:nvPr/>
        </p:nvPicPr>
        <p:blipFill rotWithShape="1">
          <a:blip r:embed="rId2"/>
          <a:srcRect l="735" r="26873" b="9092"/>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933E36-929E-8C41-AFCC-00DC61A67840}"/>
              </a:ext>
            </a:extLst>
          </p:cNvPr>
          <p:cNvSpPr>
            <a:spLocks noGrp="1"/>
          </p:cNvSpPr>
          <p:nvPr>
            <p:ph type="ctrTitle"/>
          </p:nvPr>
        </p:nvSpPr>
        <p:spPr>
          <a:xfrm>
            <a:off x="477981" y="1122363"/>
            <a:ext cx="4023360" cy="3204134"/>
          </a:xfrm>
        </p:spPr>
        <p:txBody>
          <a:bodyPr anchor="b">
            <a:normAutofit/>
          </a:bodyPr>
          <a:lstStyle/>
          <a:p>
            <a:pPr algn="l"/>
            <a:r>
              <a:rPr lang="en-US" sz="4400" b="1" dirty="0"/>
              <a:t>Here’s the advice Twitter CEO Jack Dorsey would give his 20-year-old self</a:t>
            </a:r>
            <a:endParaRPr lang="en-US" sz="4400" dirty="0"/>
          </a:p>
        </p:txBody>
      </p:sp>
      <p:sp>
        <p:nvSpPr>
          <p:cNvPr id="3" name="Subtitle 2">
            <a:extLst>
              <a:ext uri="{FF2B5EF4-FFF2-40B4-BE49-F238E27FC236}">
                <a16:creationId xmlns:a16="http://schemas.microsoft.com/office/drawing/2014/main" id="{4FF32483-C16E-1A4C-85F6-4E3E817641E9}"/>
              </a:ext>
            </a:extLst>
          </p:cNvPr>
          <p:cNvSpPr>
            <a:spLocks noGrp="1"/>
          </p:cNvSpPr>
          <p:nvPr>
            <p:ph type="subTitle" idx="1"/>
          </p:nvPr>
        </p:nvSpPr>
        <p:spPr>
          <a:xfrm>
            <a:off x="477980" y="4872922"/>
            <a:ext cx="4023359" cy="1208141"/>
          </a:xfrm>
        </p:spPr>
        <p:txBody>
          <a:bodyPr>
            <a:normAutofit/>
          </a:bodyPr>
          <a:lstStyle/>
          <a:p>
            <a:pPr algn="l"/>
            <a:r>
              <a:rPr lang="en-US" sz="2000" dirty="0"/>
              <a:t>Reading (B2) and Writing Activity</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5192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person, person, dark, male&#10;&#10;Description automatically generated">
            <a:extLst>
              <a:ext uri="{FF2B5EF4-FFF2-40B4-BE49-F238E27FC236}">
                <a16:creationId xmlns:a16="http://schemas.microsoft.com/office/drawing/2014/main" id="{337C3E31-A69B-6A42-9C8E-7637C8876B71}"/>
              </a:ext>
            </a:extLst>
          </p:cNvPr>
          <p:cNvPicPr>
            <a:picLocks noChangeAspect="1"/>
          </p:cNvPicPr>
          <p:nvPr/>
        </p:nvPicPr>
        <p:blipFill rotWithShape="1">
          <a:blip r:embed="rId2"/>
          <a:srcRect l="735" r="26873" b="9092"/>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18417350-9861-0C49-8376-A9DD66EFA7D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a:t>Predicting</a:t>
            </a:r>
          </a:p>
        </p:txBody>
      </p:sp>
      <p:sp>
        <p:nvSpPr>
          <p:cNvPr id="9" name="Content Placeholder 8">
            <a:extLst>
              <a:ext uri="{FF2B5EF4-FFF2-40B4-BE49-F238E27FC236}">
                <a16:creationId xmlns:a16="http://schemas.microsoft.com/office/drawing/2014/main" id="{703464D4-CE42-1044-8F2B-6D232F8901B7}"/>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sz="2000"/>
              <a:t>What do you think his advice will be?</a:t>
            </a: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89C063E-3250-CC4D-B477-A92766874B36}"/>
              </a:ext>
            </a:extLst>
          </p:cNvPr>
          <p:cNvSpPr/>
          <p:nvPr/>
        </p:nvSpPr>
        <p:spPr>
          <a:xfrm>
            <a:off x="7954534" y="6313210"/>
            <a:ext cx="3849900" cy="369332"/>
          </a:xfrm>
          <a:prstGeom prst="rect">
            <a:avLst/>
          </a:prstGeom>
        </p:spPr>
        <p:txBody>
          <a:bodyPr wrap="none">
            <a:spAutoFit/>
          </a:bodyPr>
          <a:lstStyle/>
          <a:p>
            <a:r>
              <a:rPr lang="en-US" dirty="0"/>
              <a:t>Activity adapted from article (see </a:t>
            </a:r>
            <a:r>
              <a:rPr lang="en-US" dirty="0">
                <a:hlinkClick r:id="rId3"/>
              </a:rPr>
              <a:t>LINK</a:t>
            </a:r>
            <a:r>
              <a:rPr lang="en-US" dirty="0"/>
              <a:t>)</a:t>
            </a:r>
          </a:p>
        </p:txBody>
      </p:sp>
    </p:spTree>
    <p:extLst>
      <p:ext uri="{BB962C8B-B14F-4D97-AF65-F5344CB8AC3E}">
        <p14:creationId xmlns:p14="http://schemas.microsoft.com/office/powerpoint/2010/main" val="27470531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997085-8373-FE41-AD2A-A200E6425D0D}"/>
              </a:ext>
            </a:extLst>
          </p:cNvPr>
          <p:cNvSpPr>
            <a:spLocks noGrp="1"/>
          </p:cNvSpPr>
          <p:nvPr>
            <p:ph idx="1"/>
          </p:nvPr>
        </p:nvSpPr>
        <p:spPr>
          <a:xfrm>
            <a:off x="838200" y="555171"/>
            <a:ext cx="10515600" cy="5621792"/>
          </a:xfrm>
        </p:spPr>
        <p:txBody>
          <a:bodyPr>
            <a:normAutofit fontScale="77500" lnSpcReduction="20000"/>
          </a:bodyPr>
          <a:lstStyle/>
          <a:p>
            <a:pPr marL="0" indent="0">
              <a:lnSpc>
                <a:spcPct val="170000"/>
              </a:lnSpc>
              <a:buNone/>
            </a:pPr>
            <a:r>
              <a:rPr lang="en-US" dirty="0"/>
              <a:t>When you’re running two companies, balance is important — but for the CEO of Twitter and Square, it didn’t always come naturally.</a:t>
            </a:r>
          </a:p>
          <a:p>
            <a:pPr marL="0" indent="0">
              <a:lnSpc>
                <a:spcPct val="170000"/>
              </a:lnSpc>
              <a:buNone/>
            </a:pPr>
            <a:r>
              <a:rPr lang="en-US" dirty="0"/>
              <a:t>In fact, if he could give his younger self one piece of advice, it would be to </a:t>
            </a:r>
            <a:r>
              <a:rPr lang="en-US" dirty="0">
                <a:solidFill>
                  <a:srgbClr val="00B0F0"/>
                </a:solidFill>
              </a:rPr>
              <a:t>find a healthier work-life balance</a:t>
            </a:r>
            <a:r>
              <a:rPr lang="en-US" dirty="0"/>
              <a:t>.</a:t>
            </a:r>
          </a:p>
          <a:p>
            <a:pPr marL="0" indent="0">
              <a:lnSpc>
                <a:spcPct val="170000"/>
              </a:lnSpc>
              <a:buNone/>
            </a:pPr>
            <a:r>
              <a:rPr lang="en-US" dirty="0"/>
              <a:t>“When I was young I didn’t understand the value of exercise or health and how that affected my intellect,” he said. “I think it was useful for me to go to all the extremes to find the balance I have now, but I wish I focused more on being healthier in the past.”</a:t>
            </a:r>
          </a:p>
          <a:p>
            <a:pPr marL="0" indent="0">
              <a:lnSpc>
                <a:spcPct val="170000"/>
              </a:lnSpc>
              <a:buNone/>
            </a:pPr>
            <a:r>
              <a:rPr lang="en-US" dirty="0"/>
              <a:t>Today, the self-made billionaire maintains balance by sticking to a more structured schedule. “I look to build a lot of steady routine,” he said in a 2015. “Same thing every day.”</a:t>
            </a:r>
          </a:p>
          <a:p>
            <a:pPr marL="0" indent="0">
              <a:buNone/>
            </a:pPr>
            <a:endParaRPr lang="en-US" dirty="0"/>
          </a:p>
        </p:txBody>
      </p:sp>
      <p:sp>
        <p:nvSpPr>
          <p:cNvPr id="4" name="TextBox 3">
            <a:extLst>
              <a:ext uri="{FF2B5EF4-FFF2-40B4-BE49-F238E27FC236}">
                <a16:creationId xmlns:a16="http://schemas.microsoft.com/office/drawing/2014/main" id="{6815D127-4B17-C747-B27D-2E52DD7F908D}"/>
              </a:ext>
            </a:extLst>
          </p:cNvPr>
          <p:cNvSpPr txBox="1"/>
          <p:nvPr/>
        </p:nvSpPr>
        <p:spPr>
          <a:xfrm>
            <a:off x="838200" y="5975131"/>
            <a:ext cx="10515600" cy="400110"/>
          </a:xfrm>
          <a:prstGeom prst="rect">
            <a:avLst/>
          </a:prstGeom>
          <a:noFill/>
        </p:spPr>
        <p:txBody>
          <a:bodyPr wrap="square" rtlCol="0">
            <a:spAutoFit/>
          </a:bodyPr>
          <a:lstStyle/>
          <a:p>
            <a:r>
              <a:rPr lang="en-US" sz="2000" b="1" dirty="0">
                <a:solidFill>
                  <a:srgbClr val="00B0F0"/>
                </a:solidFill>
              </a:rPr>
              <a:t>Do you think that this is good advice? Why or why not?</a:t>
            </a:r>
            <a:endParaRPr lang="en-US" sz="2000" dirty="0">
              <a:solidFill>
                <a:srgbClr val="00B0F0"/>
              </a:solidFill>
            </a:endParaRPr>
          </a:p>
        </p:txBody>
      </p:sp>
    </p:spTree>
    <p:extLst>
      <p:ext uri="{BB962C8B-B14F-4D97-AF65-F5344CB8AC3E}">
        <p14:creationId xmlns:p14="http://schemas.microsoft.com/office/powerpoint/2010/main" val="13011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997085-8373-FE41-AD2A-A200E6425D0D}"/>
              </a:ext>
            </a:extLst>
          </p:cNvPr>
          <p:cNvSpPr>
            <a:spLocks noGrp="1"/>
          </p:cNvSpPr>
          <p:nvPr>
            <p:ph idx="1"/>
          </p:nvPr>
        </p:nvSpPr>
        <p:spPr>
          <a:xfrm>
            <a:off x="838200" y="555171"/>
            <a:ext cx="10515600" cy="5621792"/>
          </a:xfrm>
        </p:spPr>
        <p:txBody>
          <a:bodyPr>
            <a:normAutofit fontScale="77500" lnSpcReduction="20000"/>
          </a:bodyPr>
          <a:lstStyle/>
          <a:p>
            <a:pPr marL="0" indent="0">
              <a:lnSpc>
                <a:spcPct val="150000"/>
              </a:lnSpc>
              <a:buNone/>
            </a:pPr>
            <a:r>
              <a:rPr lang="en-US" dirty="0"/>
              <a:t>Dorsey’s routine involves waking up at 5 a.m., meditating for half an hour, and doing a seven-minute workout three times through — all before starting his workday. </a:t>
            </a:r>
          </a:p>
          <a:p>
            <a:pPr marL="0" indent="0">
              <a:lnSpc>
                <a:spcPct val="150000"/>
              </a:lnSpc>
              <a:buNone/>
            </a:pPr>
            <a:r>
              <a:rPr lang="en-US" dirty="0"/>
              <a:t>“A healthier lifestyle ultimately makes me more creative and allows me to think more cohesively,” he said.</a:t>
            </a:r>
          </a:p>
          <a:p>
            <a:pPr marL="0" indent="0">
              <a:lnSpc>
                <a:spcPct val="150000"/>
              </a:lnSpc>
              <a:buNone/>
            </a:pPr>
            <a:r>
              <a:rPr lang="en-US" dirty="0"/>
              <a:t>Dorsey isn’t the only successful person who values his health. According to author Thomas C. Corley, who spent five years studying rich people, many of the wealthiest people exercise consistently.</a:t>
            </a:r>
          </a:p>
          <a:p>
            <a:pPr marL="0" indent="0">
              <a:lnSpc>
                <a:spcPct val="150000"/>
              </a:lnSpc>
              <a:buNone/>
            </a:pPr>
            <a:r>
              <a:rPr lang="en-US" dirty="0"/>
              <a:t>Science backs Corley’s findings: Research suggests that working out can boost your memory, concentration and mental sharpness. Plus, many studies show that </a:t>
            </a:r>
            <a:r>
              <a:rPr lang="en-US" dirty="0">
                <a:solidFill>
                  <a:srgbClr val="00B0F0"/>
                </a:solidFill>
              </a:rPr>
              <a:t>exercise is one of the most important habits you can develop to transform your life</a:t>
            </a:r>
            <a:r>
              <a:rPr lang="en-US" dirty="0"/>
              <a:t>.</a:t>
            </a:r>
          </a:p>
          <a:p>
            <a:pPr marL="0" indent="0">
              <a:buNone/>
            </a:pPr>
            <a:endParaRPr lang="en-US" dirty="0"/>
          </a:p>
        </p:txBody>
      </p:sp>
      <p:sp>
        <p:nvSpPr>
          <p:cNvPr id="4" name="TextBox 3">
            <a:extLst>
              <a:ext uri="{FF2B5EF4-FFF2-40B4-BE49-F238E27FC236}">
                <a16:creationId xmlns:a16="http://schemas.microsoft.com/office/drawing/2014/main" id="{53A920E4-6C5E-5E4E-A71E-34DCADC6D1A0}"/>
              </a:ext>
            </a:extLst>
          </p:cNvPr>
          <p:cNvSpPr txBox="1"/>
          <p:nvPr/>
        </p:nvSpPr>
        <p:spPr>
          <a:xfrm>
            <a:off x="838200" y="5975131"/>
            <a:ext cx="10515600" cy="400110"/>
          </a:xfrm>
          <a:prstGeom prst="rect">
            <a:avLst/>
          </a:prstGeom>
          <a:noFill/>
        </p:spPr>
        <p:txBody>
          <a:bodyPr wrap="square" rtlCol="0">
            <a:spAutoFit/>
          </a:bodyPr>
          <a:lstStyle/>
          <a:p>
            <a:r>
              <a:rPr lang="en-US" sz="2000" b="1" dirty="0">
                <a:solidFill>
                  <a:srgbClr val="00B0F0"/>
                </a:solidFill>
              </a:rPr>
              <a:t>What might be some other important habits you can develop?</a:t>
            </a:r>
            <a:endParaRPr lang="en-US" sz="2000" dirty="0">
              <a:solidFill>
                <a:srgbClr val="00B0F0"/>
              </a:solidFill>
            </a:endParaRPr>
          </a:p>
        </p:txBody>
      </p:sp>
    </p:spTree>
    <p:extLst>
      <p:ext uri="{BB962C8B-B14F-4D97-AF65-F5344CB8AC3E}">
        <p14:creationId xmlns:p14="http://schemas.microsoft.com/office/powerpoint/2010/main" val="2112664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A6CA-89FF-7844-823C-DFBDC359F30A}"/>
              </a:ext>
            </a:extLst>
          </p:cNvPr>
          <p:cNvSpPr>
            <a:spLocks noGrp="1"/>
          </p:cNvSpPr>
          <p:nvPr>
            <p:ph type="title"/>
          </p:nvPr>
        </p:nvSpPr>
        <p:spPr/>
        <p:txBody>
          <a:bodyPr/>
          <a:lstStyle/>
          <a:p>
            <a:r>
              <a:rPr lang="en-US" b="1" dirty="0"/>
              <a:t>Activity</a:t>
            </a:r>
          </a:p>
        </p:txBody>
      </p:sp>
      <p:sp>
        <p:nvSpPr>
          <p:cNvPr id="3" name="Content Placeholder 2">
            <a:extLst>
              <a:ext uri="{FF2B5EF4-FFF2-40B4-BE49-F238E27FC236}">
                <a16:creationId xmlns:a16="http://schemas.microsoft.com/office/drawing/2014/main" id="{EA5533C5-D98C-814E-AB0F-B5A33C630CE6}"/>
              </a:ext>
            </a:extLst>
          </p:cNvPr>
          <p:cNvSpPr>
            <a:spLocks noGrp="1"/>
          </p:cNvSpPr>
          <p:nvPr>
            <p:ph idx="1"/>
          </p:nvPr>
        </p:nvSpPr>
        <p:spPr/>
        <p:txBody>
          <a:bodyPr/>
          <a:lstStyle/>
          <a:p>
            <a:r>
              <a:rPr lang="en-US" dirty="0"/>
              <a:t>If you could give your younger self one piece of advice, what would it be?</a:t>
            </a:r>
          </a:p>
          <a:p>
            <a:r>
              <a:rPr lang="en-US" dirty="0"/>
              <a:t>Write a short email to your younger self.</a:t>
            </a:r>
          </a:p>
          <a:p>
            <a:r>
              <a:rPr lang="en-US" dirty="0"/>
              <a:t>Give your younger self one piece of advice.</a:t>
            </a:r>
          </a:p>
          <a:p>
            <a:r>
              <a:rPr lang="en-US" dirty="0"/>
              <a:t>After writing your email, be ready to share it with the class. </a:t>
            </a:r>
          </a:p>
        </p:txBody>
      </p:sp>
    </p:spTree>
    <p:extLst>
      <p:ext uri="{BB962C8B-B14F-4D97-AF65-F5344CB8AC3E}">
        <p14:creationId xmlns:p14="http://schemas.microsoft.com/office/powerpoint/2010/main" val="2820654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388</Words>
  <Application>Microsoft Macintosh PowerPoint</Application>
  <PresentationFormat>Widescreen</PresentationFormat>
  <Paragraphs>20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Here’s the advice Twitter CEO Jack Dorsey would give his 20-year-old self</vt:lpstr>
      <vt:lpstr>Predicting</vt:lpstr>
      <vt:lpstr>PowerPoint Presentation</vt:lpstr>
      <vt:lpstr>PowerPoint Presentation</vt:lpstr>
      <vt:lpstr>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Here’s the advice Twitter CEO Jack Dorsey would give his 20-year-old self</dc:title>
  <dc:creator>Conan Kmiecik</dc:creator>
  <cp:lastModifiedBy>Conan Kmiecik</cp:lastModifiedBy>
  <cp:revision>1</cp:revision>
  <dcterms:created xsi:type="dcterms:W3CDTF">2021-02-13T20:16:58Z</dcterms:created>
  <dcterms:modified xsi:type="dcterms:W3CDTF">2021-02-13T20:34:40Z</dcterms:modified>
</cp:coreProperties>
</file>